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tiff" ContentType="image/tif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handoutMasterIdLst>
    <p:handoutMasterId r:id="rId49"/>
  </p:handoutMasterIdLst>
  <p:sldIdLst>
    <p:sldId id="256" r:id="rId3"/>
    <p:sldId id="300"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98" y="-9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Верхний колонтитул 1"/>
          <p:cNvSpPr txBox="1">
            <a:spLocks noGrp="1"/>
          </p:cNvSpPr>
          <p:nvPr>
            <p:ph type="hdr" sz="quarter"/>
          </p:nvPr>
        </p:nvSpPr>
        <p:spPr>
          <a:xfrm>
            <a:off x="0" y="0"/>
            <a:ext cx="2949998" cy="496004"/>
          </a:xfrm>
          <a:prstGeom prst="rect">
            <a:avLst/>
          </a:prstGeom>
          <a:noFill/>
          <a:ln>
            <a:noFill/>
          </a:ln>
        </p:spPr>
        <p:txBody>
          <a:bodyPr vert="horz" wrap="square" lIns="82471" tIns="41231" rIns="82471" bIns="41231" anchor="t" anchorCtr="0" compatLnSpc="0"/>
          <a:lstStyle/>
          <a:p>
            <a:pPr defTabSz="837865" hangingPunct="0">
              <a:defRPr sz="1400" b="0" i="0" u="none" strike="noStrike" kern="0" cap="none" spc="0" baseline="0">
                <a:solidFill>
                  <a:srgbClr val="000000"/>
                </a:solidFill>
                <a:uFillTx/>
              </a:defRPr>
            </a:pPr>
            <a:endParaRPr lang="ru-RU" sz="1300" dirty="0">
              <a:solidFill>
                <a:srgbClr val="000000"/>
              </a:solidFill>
              <a:latin typeface="Arial" pitchFamily="18"/>
              <a:ea typeface="Microsoft YaHei" pitchFamily="2"/>
              <a:cs typeface="Mangal" pitchFamily="2"/>
            </a:endParaRPr>
          </a:p>
        </p:txBody>
      </p:sp>
      <p:sp>
        <p:nvSpPr>
          <p:cNvPr id="3" name="Дата 2"/>
          <p:cNvSpPr txBox="1">
            <a:spLocks noGrp="1"/>
          </p:cNvSpPr>
          <p:nvPr>
            <p:ph type="dt" sz="quarter" idx="1"/>
          </p:nvPr>
        </p:nvSpPr>
        <p:spPr>
          <a:xfrm>
            <a:off x="3847651" y="0"/>
            <a:ext cx="2949998" cy="496004"/>
          </a:xfrm>
          <a:prstGeom prst="rect">
            <a:avLst/>
          </a:prstGeom>
          <a:noFill/>
          <a:ln>
            <a:noFill/>
          </a:ln>
        </p:spPr>
        <p:txBody>
          <a:bodyPr vert="horz" wrap="square" lIns="82471" tIns="41231" rIns="82471" bIns="41231" anchor="t" anchorCtr="0" compatLnSpc="0"/>
          <a:lstStyle/>
          <a:p>
            <a:pPr algn="r" defTabSz="837865" hangingPunct="0">
              <a:defRPr sz="1400" b="0" i="0" u="none" strike="noStrike" kern="0" cap="none" spc="0" baseline="0">
                <a:solidFill>
                  <a:srgbClr val="000000"/>
                </a:solidFill>
                <a:uFillTx/>
              </a:defRPr>
            </a:pPr>
            <a:endParaRPr lang="ru-RU" sz="1300" dirty="0">
              <a:solidFill>
                <a:srgbClr val="000000"/>
              </a:solidFill>
              <a:latin typeface="Arial" pitchFamily="18"/>
              <a:ea typeface="Microsoft YaHei" pitchFamily="2"/>
              <a:cs typeface="Mangal" pitchFamily="2"/>
            </a:endParaRPr>
          </a:p>
        </p:txBody>
      </p:sp>
      <p:sp>
        <p:nvSpPr>
          <p:cNvPr id="4" name="Нижний колонтитул 3"/>
          <p:cNvSpPr txBox="1">
            <a:spLocks noGrp="1"/>
          </p:cNvSpPr>
          <p:nvPr>
            <p:ph type="ftr" sz="quarter" idx="2"/>
          </p:nvPr>
        </p:nvSpPr>
        <p:spPr>
          <a:xfrm>
            <a:off x="0" y="9430473"/>
            <a:ext cx="2949998" cy="496004"/>
          </a:xfrm>
          <a:prstGeom prst="rect">
            <a:avLst/>
          </a:prstGeom>
          <a:noFill/>
          <a:ln>
            <a:noFill/>
          </a:ln>
        </p:spPr>
        <p:txBody>
          <a:bodyPr vert="horz" wrap="square" lIns="82471" tIns="41231" rIns="82471" bIns="41231" anchor="b" anchorCtr="0" compatLnSpc="0"/>
          <a:lstStyle/>
          <a:p>
            <a:pPr defTabSz="837865" hangingPunct="0">
              <a:defRPr sz="1400" b="0" i="0" u="none" strike="noStrike" kern="0" cap="none" spc="0" baseline="0">
                <a:solidFill>
                  <a:srgbClr val="000000"/>
                </a:solidFill>
                <a:uFillTx/>
              </a:defRPr>
            </a:pPr>
            <a:endParaRPr lang="ru-RU" sz="1300" dirty="0">
              <a:solidFill>
                <a:srgbClr val="000000"/>
              </a:solidFill>
              <a:latin typeface="Arial" pitchFamily="18"/>
              <a:ea typeface="Microsoft YaHei" pitchFamily="2"/>
              <a:cs typeface="Mangal" pitchFamily="2"/>
            </a:endParaRPr>
          </a:p>
        </p:txBody>
      </p:sp>
      <p:sp>
        <p:nvSpPr>
          <p:cNvPr id="5" name="Номер слайда 4"/>
          <p:cNvSpPr txBox="1">
            <a:spLocks noGrp="1"/>
          </p:cNvSpPr>
          <p:nvPr>
            <p:ph type="sldNum" sz="quarter" idx="3"/>
          </p:nvPr>
        </p:nvSpPr>
        <p:spPr>
          <a:xfrm>
            <a:off x="3847651" y="9430473"/>
            <a:ext cx="2949998" cy="496004"/>
          </a:xfrm>
          <a:prstGeom prst="rect">
            <a:avLst/>
          </a:prstGeom>
          <a:noFill/>
          <a:ln>
            <a:noFill/>
          </a:ln>
        </p:spPr>
        <p:txBody>
          <a:bodyPr vert="horz" wrap="square" lIns="82471" tIns="41231" rIns="82471" bIns="41231" anchor="b" anchorCtr="0" compatLnSpc="0"/>
          <a:lstStyle/>
          <a:p>
            <a:pPr algn="r" defTabSz="837865" hangingPunct="0">
              <a:defRPr sz="1400" b="0" i="0" u="none" strike="noStrike" kern="0" cap="none" spc="0" baseline="0">
                <a:solidFill>
                  <a:srgbClr val="000000"/>
                </a:solidFill>
                <a:uFillTx/>
              </a:defRPr>
            </a:pPr>
            <a:fld id="{B165E5BB-8946-4104-AEA0-C75EC7B9A1B7}" type="slidenum">
              <a:rPr/>
              <a:pPr algn="r" defTabSz="837865" hangingPunct="0">
                <a:defRPr sz="1400" b="0" i="0" u="none" strike="noStrike" kern="0" cap="none" spc="0" baseline="0">
                  <a:solidFill>
                    <a:srgbClr val="000000"/>
                  </a:solidFill>
                  <a:uFillTx/>
                </a:defRPr>
              </a:pPr>
              <a:t>‹#›</a:t>
            </a:fld>
            <a:endParaRPr lang="ru-RU" sz="1300" dirty="0">
              <a:solidFill>
                <a:srgbClr val="000000"/>
              </a:solidFill>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Образ слайда 1"/>
          <p:cNvSpPr>
            <a:spLocks noGrp="1" noRot="1" noChangeAspect="1"/>
          </p:cNvSpPr>
          <p:nvPr>
            <p:ph type="sldImg" idx="2"/>
          </p:nvPr>
        </p:nvSpPr>
        <p:spPr>
          <a:xfrm>
            <a:off x="90488" y="754063"/>
            <a:ext cx="6616700" cy="3722687"/>
          </a:xfrm>
          <a:prstGeom prst="rect">
            <a:avLst/>
          </a:prstGeom>
          <a:noFill/>
          <a:ln>
            <a:noFill/>
            <a:prstDash val="solid"/>
          </a:ln>
        </p:spPr>
      </p:sp>
      <p:sp>
        <p:nvSpPr>
          <p:cNvPr id="3" name="Заметки 2"/>
          <p:cNvSpPr txBox="1">
            <a:spLocks noGrp="1"/>
          </p:cNvSpPr>
          <p:nvPr>
            <p:ph type="body" sz="quarter" idx="3"/>
          </p:nvPr>
        </p:nvSpPr>
        <p:spPr>
          <a:xfrm>
            <a:off x="679795" y="4715070"/>
            <a:ext cx="5438050" cy="4466733"/>
          </a:xfrm>
          <a:prstGeom prst="rect">
            <a:avLst/>
          </a:prstGeom>
          <a:noFill/>
          <a:ln>
            <a:noFill/>
          </a:ln>
        </p:spPr>
        <p:txBody>
          <a:bodyPr vert="horz" wrap="square" lIns="0" tIns="0" rIns="0" bIns="0" anchor="t" anchorCtr="0" compatLnSpc="1"/>
          <a:lstStyle/>
          <a:p>
            <a:pPr lvl="0"/>
            <a:endParaRPr lang="ru-RU"/>
          </a:p>
        </p:txBody>
      </p:sp>
      <p:sp>
        <p:nvSpPr>
          <p:cNvPr id="4" name="Верхний колонтитул 3"/>
          <p:cNvSpPr txBox="1">
            <a:spLocks noGrp="1"/>
          </p:cNvSpPr>
          <p:nvPr>
            <p:ph type="hdr" sz="quarter"/>
          </p:nvPr>
        </p:nvSpPr>
        <p:spPr>
          <a:xfrm>
            <a:off x="0" y="0"/>
            <a:ext cx="2949998" cy="496004"/>
          </a:xfrm>
          <a:prstGeom prst="rect">
            <a:avLst/>
          </a:prstGeom>
          <a:noFill/>
          <a:ln>
            <a:noFill/>
          </a:ln>
        </p:spPr>
        <p:txBody>
          <a:bodyPr vert="horz" wrap="square" lIns="0" tIns="0" rIns="0" bIns="0" anchor="t" anchorCtr="0" compatLnSpc="1"/>
          <a:lstStyle>
            <a:lvl1pPr marL="0" marR="0" lvl="0" indent="0" algn="l"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ru-RU"/>
          </a:p>
        </p:txBody>
      </p:sp>
      <p:sp>
        <p:nvSpPr>
          <p:cNvPr id="5" name="Дата 4"/>
          <p:cNvSpPr txBox="1">
            <a:spLocks noGrp="1"/>
          </p:cNvSpPr>
          <p:nvPr>
            <p:ph type="dt" idx="1"/>
          </p:nvPr>
        </p:nvSpPr>
        <p:spPr>
          <a:xfrm>
            <a:off x="3847651" y="0"/>
            <a:ext cx="2949998" cy="496004"/>
          </a:xfrm>
          <a:prstGeom prst="rect">
            <a:avLst/>
          </a:prstGeom>
          <a:noFill/>
          <a:ln>
            <a:noFill/>
          </a:ln>
        </p:spPr>
        <p:txBody>
          <a:bodyPr vert="horz" wrap="square" lIns="0" tIns="0" rIns="0" bIns="0" anchor="t" anchorCtr="0" compatLnSpc="1"/>
          <a:lstStyle>
            <a:lvl1pPr marL="0" marR="0" lvl="0" indent="0" algn="r"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ru-RU"/>
          </a:p>
        </p:txBody>
      </p:sp>
      <p:sp>
        <p:nvSpPr>
          <p:cNvPr id="6" name="Нижний колонтитул 5"/>
          <p:cNvSpPr txBox="1">
            <a:spLocks noGrp="1"/>
          </p:cNvSpPr>
          <p:nvPr>
            <p:ph type="ftr" sz="quarter" idx="4"/>
          </p:nvPr>
        </p:nvSpPr>
        <p:spPr>
          <a:xfrm>
            <a:off x="0" y="9430473"/>
            <a:ext cx="2949998" cy="496004"/>
          </a:xfrm>
          <a:prstGeom prst="rect">
            <a:avLst/>
          </a:prstGeom>
          <a:noFill/>
          <a:ln>
            <a:noFill/>
          </a:ln>
        </p:spPr>
        <p:txBody>
          <a:bodyPr vert="horz" wrap="square" lIns="0" tIns="0" rIns="0" bIns="0" anchor="b" anchorCtr="0" compatLnSpc="1"/>
          <a:lstStyle>
            <a:lvl1pPr marL="0" marR="0" lvl="0" indent="0" algn="l"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ru-RU"/>
          </a:p>
        </p:txBody>
      </p:sp>
      <p:sp>
        <p:nvSpPr>
          <p:cNvPr id="7" name="Номер слайда 6"/>
          <p:cNvSpPr txBox="1">
            <a:spLocks noGrp="1"/>
          </p:cNvSpPr>
          <p:nvPr>
            <p:ph type="sldNum" sz="quarter" idx="5"/>
          </p:nvPr>
        </p:nvSpPr>
        <p:spPr>
          <a:xfrm>
            <a:off x="3847651" y="9430473"/>
            <a:ext cx="2949998" cy="496004"/>
          </a:xfrm>
          <a:prstGeom prst="rect">
            <a:avLst/>
          </a:prstGeom>
          <a:noFill/>
          <a:ln>
            <a:noFill/>
          </a:ln>
        </p:spPr>
        <p:txBody>
          <a:bodyPr vert="horz" wrap="square" lIns="0" tIns="0" rIns="0" bIns="0" anchor="b" anchorCtr="0" compatLnSpc="1"/>
          <a:lstStyle>
            <a:lvl1pPr marL="0" marR="0" lvl="0" indent="0" algn="r" defTabSz="837865" rtl="0" fontAlgn="auto" hangingPunct="0">
              <a:lnSpc>
                <a:spcPct val="100000"/>
              </a:lnSpc>
              <a:spcBef>
                <a:spcPts val="0"/>
              </a:spcBef>
              <a:spcAft>
                <a:spcPts val="0"/>
              </a:spcAft>
              <a:buNone/>
              <a:tabLst/>
              <a:defRPr lang="ru-RU" sz="13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1077F154-4204-40D5-AEB5-AA0966F66BCF}" type="slidenum">
              <a:rPr/>
              <a:pPr lvl="0"/>
              <a:t>‹#›</a:t>
            </a:fld>
            <a:endParaRPr lang="ru-RU"/>
          </a:p>
        </p:txBody>
      </p:sp>
    </p:spTree>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ru-RU" sz="20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0488" y="754063"/>
            <a:ext cx="6615112" cy="3722687"/>
          </a:xfrm>
          <a:solidFill>
            <a:srgbClr val="4F81BD"/>
          </a:solidFill>
          <a:ln w="25402">
            <a:solidFill>
              <a:srgbClr val="385D8A"/>
            </a:solidFill>
            <a:prstDash val="solid"/>
          </a:ln>
        </p:spPr>
      </p:sp>
      <p:sp>
        <p:nvSpPr>
          <p:cNvPr id="3" name="Заметки 2"/>
          <p:cNvSpPr txBox="1">
            <a:spLocks noGrp="1"/>
          </p:cNvSpPr>
          <p:nvPr>
            <p:ph type="body" sz="quarter" idx="1"/>
          </p:nvPr>
        </p:nvSpPr>
        <p:spPr>
          <a:xfrm>
            <a:off x="679795" y="4715071"/>
            <a:ext cx="5438050" cy="4467064"/>
          </a:xfrm>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txBox="1">
            <a:spLocks noGrp="1"/>
          </p:cNvSpPr>
          <p:nvPr>
            <p:ph type="ctrTitle"/>
          </p:nvPr>
        </p:nvSpPr>
        <p:spPr>
          <a:xfrm>
            <a:off x="914400" y="2130423"/>
            <a:ext cx="10363196" cy="1470026"/>
          </a:xfrm>
        </p:spPr>
        <p:txBody>
          <a:bodyPr/>
          <a:lstStyle>
            <a:lvl1pPr>
              <a:defRPr/>
            </a:lvl1pPr>
          </a:lstStyle>
          <a:p>
            <a:pPr lvl="0"/>
            <a:r>
              <a:rPr lang="ru-RU"/>
              <a:t>Образец заголовка</a:t>
            </a:r>
          </a:p>
        </p:txBody>
      </p:sp>
      <p:sp>
        <p:nvSpPr>
          <p:cNvPr id="3" name="Подзаголовок 2"/>
          <p:cNvSpPr txBox="1">
            <a:spLocks noGrp="1"/>
          </p:cNvSpPr>
          <p:nvPr>
            <p:ph type="subTitle" idx="1"/>
          </p:nvPr>
        </p:nvSpPr>
        <p:spPr>
          <a:xfrm>
            <a:off x="1828800" y="3886200"/>
            <a:ext cx="8534396" cy="1752603"/>
          </a:xfrm>
        </p:spPr>
        <p:txBody>
          <a:bodyPr anchorCtr="1"/>
          <a:lstStyle>
            <a:lvl1pPr marL="0" indent="0" algn="ctr">
              <a:buNone/>
              <a:defRPr>
                <a:solidFill>
                  <a:srgbClr val="898989"/>
                </a:solidFill>
              </a:defRPr>
            </a:lvl1pPr>
          </a:lstStyle>
          <a:p>
            <a:pPr lvl="0"/>
            <a:r>
              <a:rPr lang="ru-RU"/>
              <a:t>Образец подзаголовка</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txBox="1">
            <a:spLocks noGrp="1"/>
          </p:cNvSpPr>
          <p:nvPr>
            <p:ph type="title" orient="vert"/>
          </p:nvPr>
        </p:nvSpPr>
        <p:spPr>
          <a:xfrm>
            <a:off x="8697909" y="1604964"/>
            <a:ext cx="2884483" cy="4525959"/>
          </a:xfrm>
        </p:spPr>
        <p:txBody>
          <a:bodyPr vert="eaVert"/>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a:xfrm>
            <a:off x="41276" y="1604964"/>
            <a:ext cx="8504240" cy="4525959"/>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txBox="1">
            <a:spLocks noGrp="1"/>
          </p:cNvSpPr>
          <p:nvPr>
            <p:ph type="ctrTitle"/>
          </p:nvPr>
        </p:nvSpPr>
        <p:spPr>
          <a:xfrm>
            <a:off x="914400" y="2130423"/>
            <a:ext cx="10363196" cy="1470026"/>
          </a:xfrm>
        </p:spPr>
        <p:txBody>
          <a:bodyPr/>
          <a:lstStyle>
            <a:lvl1pPr>
              <a:defRPr/>
            </a:lvl1pPr>
          </a:lstStyle>
          <a:p>
            <a:pPr lvl="0"/>
            <a:r>
              <a:rPr lang="ru-RU"/>
              <a:t>Образец заголовка</a:t>
            </a:r>
          </a:p>
        </p:txBody>
      </p:sp>
      <p:sp>
        <p:nvSpPr>
          <p:cNvPr id="3" name="Подзаголовок 2"/>
          <p:cNvSpPr txBox="1">
            <a:spLocks noGrp="1"/>
          </p:cNvSpPr>
          <p:nvPr>
            <p:ph type="subTitle" idx="1"/>
          </p:nvPr>
        </p:nvSpPr>
        <p:spPr>
          <a:xfrm>
            <a:off x="1828800" y="3886200"/>
            <a:ext cx="8534396" cy="1752603"/>
          </a:xfrm>
        </p:spPr>
        <p:txBody>
          <a:bodyPr anchorCtr="1"/>
          <a:lstStyle>
            <a:lvl1pPr marL="0" indent="0" algn="ctr">
              <a:buNone/>
              <a:defRPr>
                <a:solidFill>
                  <a:srgbClr val="898989"/>
                </a:solidFill>
              </a:defRPr>
            </a:lvl1pPr>
          </a:lstStyle>
          <a:p>
            <a:pPr lvl="0"/>
            <a:r>
              <a:rPr lang="ru-RU"/>
              <a:t>Образец подзаголовка</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963613" y="4406895"/>
            <a:ext cx="10363196" cy="1362071"/>
          </a:xfrm>
        </p:spPr>
        <p:txBody>
          <a:bodyPr anchorCtr="0"/>
          <a:lstStyle>
            <a:lvl1pPr algn="l">
              <a:defRPr sz="4000" b="1" cap="all"/>
            </a:lvl1pPr>
          </a:lstStyle>
          <a:p>
            <a:pPr lvl="0"/>
            <a:r>
              <a:rPr lang="ru-RU"/>
              <a:t>Образец заголовка</a:t>
            </a:r>
          </a:p>
        </p:txBody>
      </p:sp>
      <p:sp>
        <p:nvSpPr>
          <p:cNvPr id="3" name="Текст 2"/>
          <p:cNvSpPr txBox="1">
            <a:spLocks noGrp="1"/>
          </p:cNvSpPr>
          <p:nvPr>
            <p:ph type="body" idx="1"/>
          </p:nvPr>
        </p:nvSpPr>
        <p:spPr>
          <a:xfrm>
            <a:off x="963613" y="2906713"/>
            <a:ext cx="10363196" cy="1500182"/>
          </a:xfrm>
        </p:spPr>
        <p:txBody>
          <a:bodyPr anchor="b"/>
          <a:lstStyle>
            <a:lvl1pPr marL="0" indent="0">
              <a:buNone/>
              <a:defRPr sz="2000">
                <a:solidFill>
                  <a:srgbClr val="898989"/>
                </a:solidFill>
              </a:defRPr>
            </a:lvl1pPr>
          </a:lstStyle>
          <a:p>
            <a:pPr lvl="0"/>
            <a:r>
              <a:rPr lang="ru-RU"/>
              <a:t>Образец текста</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a:xfrm>
            <a:off x="609603" y="1600200"/>
            <a:ext cx="5410203" cy="5068884"/>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txBox="1">
            <a:spLocks noGrp="1"/>
          </p:cNvSpPr>
          <p:nvPr>
            <p:ph idx="2"/>
          </p:nvPr>
        </p:nvSpPr>
        <p:spPr>
          <a:xfrm>
            <a:off x="6172200" y="1600200"/>
            <a:ext cx="5410203" cy="5068884"/>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4640"/>
            <a:ext cx="10972800" cy="1143000"/>
          </a:xfrm>
        </p:spPr>
        <p:txBody>
          <a:bodyPr/>
          <a:lstStyle>
            <a:lvl1pPr>
              <a:defRPr/>
            </a:lvl1pPr>
          </a:lstStyle>
          <a:p>
            <a:pPr lvl="0"/>
            <a:r>
              <a:rPr lang="ru-RU"/>
              <a:t>Образец заголовка</a:t>
            </a:r>
          </a:p>
        </p:txBody>
      </p:sp>
      <p:sp>
        <p:nvSpPr>
          <p:cNvPr id="3" name="Текст 2"/>
          <p:cNvSpPr txBox="1">
            <a:spLocks noGrp="1"/>
          </p:cNvSpPr>
          <p:nvPr>
            <p:ph type="body" idx="1"/>
          </p:nvPr>
        </p:nvSpPr>
        <p:spPr>
          <a:xfrm>
            <a:off x="609603" y="1535113"/>
            <a:ext cx="5386392" cy="639759"/>
          </a:xfrm>
        </p:spPr>
        <p:txBody>
          <a:bodyPr anchor="b"/>
          <a:lstStyle>
            <a:lvl1pPr marL="0" indent="0">
              <a:buNone/>
              <a:defRPr sz="2400" b="1"/>
            </a:lvl1pPr>
          </a:lstStyle>
          <a:p>
            <a:pPr lvl="0"/>
            <a:r>
              <a:rPr lang="ru-RU"/>
              <a:t>Образец текста</a:t>
            </a:r>
          </a:p>
        </p:txBody>
      </p:sp>
      <p:sp>
        <p:nvSpPr>
          <p:cNvPr id="4" name="Содержимое 3"/>
          <p:cNvSpPr txBox="1">
            <a:spLocks noGrp="1"/>
          </p:cNvSpPr>
          <p:nvPr>
            <p:ph idx="2"/>
          </p:nvPr>
        </p:nvSpPr>
        <p:spPr>
          <a:xfrm>
            <a:off x="609603" y="2174872"/>
            <a:ext cx="5386392"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txBox="1">
            <a:spLocks noGrp="1"/>
          </p:cNvSpPr>
          <p:nvPr>
            <p:ph type="body" idx="3"/>
          </p:nvPr>
        </p:nvSpPr>
        <p:spPr>
          <a:xfrm>
            <a:off x="6192838" y="1535113"/>
            <a:ext cx="5389565" cy="639759"/>
          </a:xfrm>
        </p:spPr>
        <p:txBody>
          <a:bodyPr anchor="b"/>
          <a:lstStyle>
            <a:lvl1pPr marL="0" indent="0">
              <a:buNone/>
              <a:defRPr sz="2400" b="1"/>
            </a:lvl1pPr>
          </a:lstStyle>
          <a:p>
            <a:pPr lvl="0"/>
            <a:r>
              <a:rPr lang="ru-RU"/>
              <a:t>Образец текста</a:t>
            </a:r>
          </a:p>
        </p:txBody>
      </p:sp>
      <p:sp>
        <p:nvSpPr>
          <p:cNvPr id="6" name="Содержимое 5"/>
          <p:cNvSpPr txBox="1">
            <a:spLocks noGrp="1"/>
          </p:cNvSpPr>
          <p:nvPr>
            <p:ph idx="4"/>
          </p:nvPr>
        </p:nvSpPr>
        <p:spPr>
          <a:xfrm>
            <a:off x="6192838" y="2174872"/>
            <a:ext cx="5389565"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3048"/>
            <a:ext cx="4011609" cy="1162046"/>
          </a:xfrm>
        </p:spPr>
        <p:txBody>
          <a:bodyPr anchor="b" anchorCtr="0"/>
          <a:lstStyle>
            <a:lvl1pPr algn="l">
              <a:defRPr sz="2000" b="1"/>
            </a:lvl1pPr>
          </a:lstStyle>
          <a:p>
            <a:pPr lvl="0"/>
            <a:r>
              <a:rPr lang="ru-RU"/>
              <a:t>Образец заголовка</a:t>
            </a:r>
          </a:p>
        </p:txBody>
      </p:sp>
      <p:sp>
        <p:nvSpPr>
          <p:cNvPr id="3" name="Содержимое 2"/>
          <p:cNvSpPr txBox="1">
            <a:spLocks noGrp="1"/>
          </p:cNvSpPr>
          <p:nvPr>
            <p:ph idx="1"/>
          </p:nvPr>
        </p:nvSpPr>
        <p:spPr>
          <a:xfrm>
            <a:off x="4767260" y="273048"/>
            <a:ext cx="6815132" cy="5853110"/>
          </a:xfrm>
        </p:spPr>
        <p:txBody>
          <a:bodyPr/>
          <a:lstStyle>
            <a:lvl1pPr>
              <a:defRPr/>
            </a:lvl1pPr>
            <a:lvl2pPr>
              <a:defRPr sz="2800"/>
            </a:lvl2pPr>
            <a:lvl3pPr>
              <a:defRPr sz="2400"/>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txBox="1">
            <a:spLocks noGrp="1"/>
          </p:cNvSpPr>
          <p:nvPr>
            <p:ph type="body" idx="2"/>
          </p:nvPr>
        </p:nvSpPr>
        <p:spPr>
          <a:xfrm>
            <a:off x="609603" y="1435095"/>
            <a:ext cx="4011609" cy="46910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2389190" y="4800600"/>
            <a:ext cx="7315200" cy="566735"/>
          </a:xfrm>
        </p:spPr>
        <p:txBody>
          <a:bodyPr anchor="b" anchorCtr="0"/>
          <a:lstStyle>
            <a:lvl1pPr algn="l">
              <a:defRPr sz="2000" b="1"/>
            </a:lvl1pPr>
          </a:lstStyle>
          <a:p>
            <a:pPr lvl="0"/>
            <a:r>
              <a:rPr lang="ru-RU"/>
              <a:t>Образец заголовка</a:t>
            </a:r>
          </a:p>
        </p:txBody>
      </p:sp>
      <p:sp>
        <p:nvSpPr>
          <p:cNvPr id="3" name="Рисунок 2"/>
          <p:cNvSpPr txBox="1">
            <a:spLocks noGrp="1"/>
          </p:cNvSpPr>
          <p:nvPr>
            <p:ph type="pic" idx="1"/>
          </p:nvPr>
        </p:nvSpPr>
        <p:spPr>
          <a:xfrm>
            <a:off x="2389190" y="612776"/>
            <a:ext cx="7315200" cy="4114800"/>
          </a:xfrm>
        </p:spPr>
        <p:txBody>
          <a:bodyPr/>
          <a:lstStyle>
            <a:lvl1pPr marL="0" indent="0">
              <a:buNone/>
              <a:defRPr/>
            </a:lvl1pPr>
          </a:lstStyle>
          <a:p>
            <a:pPr lvl="0"/>
            <a:endParaRPr lang="ru-RU"/>
          </a:p>
        </p:txBody>
      </p:sp>
      <p:sp>
        <p:nvSpPr>
          <p:cNvPr id="4" name="Текст 3"/>
          <p:cNvSpPr txBox="1">
            <a:spLocks noGrp="1"/>
          </p:cNvSpPr>
          <p:nvPr>
            <p:ph type="body" idx="2"/>
          </p:nvPr>
        </p:nvSpPr>
        <p:spPr>
          <a:xfrm>
            <a:off x="2389190" y="5367335"/>
            <a:ext cx="7315200" cy="8048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txBox="1">
            <a:spLocks noGrp="1"/>
          </p:cNvSpPr>
          <p:nvPr>
            <p:ph type="title" orient="vert"/>
          </p:nvPr>
        </p:nvSpPr>
        <p:spPr>
          <a:xfrm>
            <a:off x="8842376" y="908054"/>
            <a:ext cx="2743200" cy="5761040"/>
          </a:xfrm>
        </p:spPr>
        <p:txBody>
          <a:bodyPr vert="eaVert"/>
          <a:lstStyle>
            <a:lvl1pPr>
              <a:defRPr/>
            </a:lvl1pPr>
          </a:lstStyle>
          <a:p>
            <a:pPr lvl="0"/>
            <a:r>
              <a:rPr lang="ru-RU"/>
              <a:t>Образец заголовка</a:t>
            </a:r>
          </a:p>
        </p:txBody>
      </p:sp>
      <p:sp>
        <p:nvSpPr>
          <p:cNvPr id="3" name="Вертикальный текст 2"/>
          <p:cNvSpPr txBox="1">
            <a:spLocks noGrp="1"/>
          </p:cNvSpPr>
          <p:nvPr>
            <p:ph type="body" orient="vert" idx="1"/>
          </p:nvPr>
        </p:nvSpPr>
        <p:spPr>
          <a:xfrm>
            <a:off x="609603" y="908054"/>
            <a:ext cx="8080379" cy="5761040"/>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963613" y="4406895"/>
            <a:ext cx="10363196" cy="1362071"/>
          </a:xfrm>
        </p:spPr>
        <p:txBody>
          <a:bodyPr anchorCtr="0"/>
          <a:lstStyle>
            <a:lvl1pPr algn="l">
              <a:defRPr sz="4000" b="1" cap="all"/>
            </a:lvl1pPr>
          </a:lstStyle>
          <a:p>
            <a:pPr lvl="0"/>
            <a:r>
              <a:rPr lang="ru-RU"/>
              <a:t>Образец заголовка</a:t>
            </a:r>
          </a:p>
        </p:txBody>
      </p:sp>
      <p:sp>
        <p:nvSpPr>
          <p:cNvPr id="3" name="Текст 2"/>
          <p:cNvSpPr txBox="1">
            <a:spLocks noGrp="1"/>
          </p:cNvSpPr>
          <p:nvPr>
            <p:ph type="body" idx="1"/>
          </p:nvPr>
        </p:nvSpPr>
        <p:spPr>
          <a:xfrm>
            <a:off x="963613" y="2906713"/>
            <a:ext cx="10363196" cy="1500182"/>
          </a:xfrm>
        </p:spPr>
        <p:txBody>
          <a:bodyPr anchor="b"/>
          <a:lstStyle>
            <a:lvl1pPr marL="0" indent="0">
              <a:buNone/>
              <a:defRPr sz="2000">
                <a:solidFill>
                  <a:srgbClr val="898989"/>
                </a:solidFill>
              </a:defRPr>
            </a:lvl1pPr>
          </a:lstStyle>
          <a:p>
            <a:pPr lvl="0"/>
            <a:r>
              <a:rPr lang="ru-RU"/>
              <a:t>Образец текста</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
        <p:nvSpPr>
          <p:cNvPr id="3" name="Содержимое 2"/>
          <p:cNvSpPr txBox="1">
            <a:spLocks noGrp="1"/>
          </p:cNvSpPr>
          <p:nvPr>
            <p:ph idx="1"/>
          </p:nvPr>
        </p:nvSpPr>
        <p:spPr>
          <a:xfrm>
            <a:off x="609603" y="1604964"/>
            <a:ext cx="5410203" cy="4525959"/>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txBox="1">
            <a:spLocks noGrp="1"/>
          </p:cNvSpPr>
          <p:nvPr>
            <p:ph idx="2"/>
          </p:nvPr>
        </p:nvSpPr>
        <p:spPr>
          <a:xfrm>
            <a:off x="6172200" y="1604964"/>
            <a:ext cx="5410203" cy="4525959"/>
          </a:xfrm>
        </p:spPr>
        <p:txBody>
          <a:bodyPr/>
          <a:lstStyle>
            <a:lvl1pPr>
              <a:defRPr sz="2800"/>
            </a:lvl1pPr>
            <a:lvl2pPr>
              <a:defRPr/>
            </a:lvl2pPr>
            <a:lvl3pPr>
              <a:defRPr/>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4640"/>
            <a:ext cx="10972800" cy="1143000"/>
          </a:xfrm>
        </p:spPr>
        <p:txBody>
          <a:bodyPr/>
          <a:lstStyle>
            <a:lvl1pPr>
              <a:defRPr/>
            </a:lvl1pPr>
          </a:lstStyle>
          <a:p>
            <a:pPr lvl="0"/>
            <a:r>
              <a:rPr lang="ru-RU"/>
              <a:t>Образец заголовка</a:t>
            </a:r>
          </a:p>
        </p:txBody>
      </p:sp>
      <p:sp>
        <p:nvSpPr>
          <p:cNvPr id="3" name="Текст 2"/>
          <p:cNvSpPr txBox="1">
            <a:spLocks noGrp="1"/>
          </p:cNvSpPr>
          <p:nvPr>
            <p:ph type="body" idx="1"/>
          </p:nvPr>
        </p:nvSpPr>
        <p:spPr>
          <a:xfrm>
            <a:off x="609603" y="1535113"/>
            <a:ext cx="5386392" cy="639759"/>
          </a:xfrm>
        </p:spPr>
        <p:txBody>
          <a:bodyPr anchor="b"/>
          <a:lstStyle>
            <a:lvl1pPr marL="0" indent="0">
              <a:buNone/>
              <a:defRPr sz="2400" b="1"/>
            </a:lvl1pPr>
          </a:lstStyle>
          <a:p>
            <a:pPr lvl="0"/>
            <a:r>
              <a:rPr lang="ru-RU"/>
              <a:t>Образец текста</a:t>
            </a:r>
          </a:p>
        </p:txBody>
      </p:sp>
      <p:sp>
        <p:nvSpPr>
          <p:cNvPr id="4" name="Содержимое 3"/>
          <p:cNvSpPr txBox="1">
            <a:spLocks noGrp="1"/>
          </p:cNvSpPr>
          <p:nvPr>
            <p:ph idx="2"/>
          </p:nvPr>
        </p:nvSpPr>
        <p:spPr>
          <a:xfrm>
            <a:off x="609603" y="2174872"/>
            <a:ext cx="5386392"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txBox="1">
            <a:spLocks noGrp="1"/>
          </p:cNvSpPr>
          <p:nvPr>
            <p:ph type="body" idx="3"/>
          </p:nvPr>
        </p:nvSpPr>
        <p:spPr>
          <a:xfrm>
            <a:off x="6192838" y="1535113"/>
            <a:ext cx="5389565" cy="639759"/>
          </a:xfrm>
        </p:spPr>
        <p:txBody>
          <a:bodyPr anchor="b"/>
          <a:lstStyle>
            <a:lvl1pPr marL="0" indent="0">
              <a:buNone/>
              <a:defRPr sz="2400" b="1"/>
            </a:lvl1pPr>
          </a:lstStyle>
          <a:p>
            <a:pPr lvl="0"/>
            <a:r>
              <a:rPr lang="ru-RU"/>
              <a:t>Образец текста</a:t>
            </a:r>
          </a:p>
        </p:txBody>
      </p:sp>
      <p:sp>
        <p:nvSpPr>
          <p:cNvPr id="6" name="Содержимое 5"/>
          <p:cNvSpPr txBox="1">
            <a:spLocks noGrp="1"/>
          </p:cNvSpPr>
          <p:nvPr>
            <p:ph idx="4"/>
          </p:nvPr>
        </p:nvSpPr>
        <p:spPr>
          <a:xfrm>
            <a:off x="6192838" y="2174872"/>
            <a:ext cx="5389565" cy="3951286"/>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a:lvl1pPr>
          </a:lstStyle>
          <a:p>
            <a:pPr lvl="0"/>
            <a:r>
              <a:rPr lang="ru-RU"/>
              <a:t>Образец заголовка</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09603" y="273048"/>
            <a:ext cx="4011609" cy="1162046"/>
          </a:xfrm>
        </p:spPr>
        <p:txBody>
          <a:bodyPr anchor="b" anchorCtr="0"/>
          <a:lstStyle>
            <a:lvl1pPr algn="l">
              <a:defRPr sz="2000" b="1"/>
            </a:lvl1pPr>
          </a:lstStyle>
          <a:p>
            <a:pPr lvl="0"/>
            <a:r>
              <a:rPr lang="ru-RU"/>
              <a:t>Образец заголовка</a:t>
            </a:r>
          </a:p>
        </p:txBody>
      </p:sp>
      <p:sp>
        <p:nvSpPr>
          <p:cNvPr id="3" name="Содержимое 2"/>
          <p:cNvSpPr txBox="1">
            <a:spLocks noGrp="1"/>
          </p:cNvSpPr>
          <p:nvPr>
            <p:ph idx="1"/>
          </p:nvPr>
        </p:nvSpPr>
        <p:spPr>
          <a:xfrm>
            <a:off x="4767260" y="273048"/>
            <a:ext cx="6815132" cy="5853110"/>
          </a:xfrm>
        </p:spPr>
        <p:txBody>
          <a:bodyPr/>
          <a:lstStyle>
            <a:lvl1pPr>
              <a:defRPr/>
            </a:lvl1pPr>
            <a:lvl2pPr>
              <a:defRPr sz="2800"/>
            </a:lvl2pPr>
            <a:lvl3pPr>
              <a:defRPr sz="2400"/>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txBox="1">
            <a:spLocks noGrp="1"/>
          </p:cNvSpPr>
          <p:nvPr>
            <p:ph type="body" idx="2"/>
          </p:nvPr>
        </p:nvSpPr>
        <p:spPr>
          <a:xfrm>
            <a:off x="609603" y="1435095"/>
            <a:ext cx="4011609" cy="46910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2389190" y="4800600"/>
            <a:ext cx="7315200" cy="566735"/>
          </a:xfrm>
        </p:spPr>
        <p:txBody>
          <a:bodyPr anchor="b" anchorCtr="0"/>
          <a:lstStyle>
            <a:lvl1pPr algn="l">
              <a:defRPr sz="2000" b="1"/>
            </a:lvl1pPr>
          </a:lstStyle>
          <a:p>
            <a:pPr lvl="0"/>
            <a:r>
              <a:rPr lang="ru-RU"/>
              <a:t>Образец заголовка</a:t>
            </a:r>
          </a:p>
        </p:txBody>
      </p:sp>
      <p:sp>
        <p:nvSpPr>
          <p:cNvPr id="3" name="Рисунок 2"/>
          <p:cNvSpPr txBox="1">
            <a:spLocks noGrp="1"/>
          </p:cNvSpPr>
          <p:nvPr>
            <p:ph type="pic" idx="1"/>
          </p:nvPr>
        </p:nvSpPr>
        <p:spPr>
          <a:xfrm>
            <a:off x="2389190" y="612776"/>
            <a:ext cx="7315200" cy="4114800"/>
          </a:xfrm>
        </p:spPr>
        <p:txBody>
          <a:bodyPr/>
          <a:lstStyle>
            <a:lvl1pPr marL="0" indent="0">
              <a:buNone/>
              <a:defRPr/>
            </a:lvl1pPr>
          </a:lstStyle>
          <a:p>
            <a:pPr lvl="0"/>
            <a:endParaRPr lang="ru-RU"/>
          </a:p>
        </p:txBody>
      </p:sp>
      <p:sp>
        <p:nvSpPr>
          <p:cNvPr id="4" name="Текст 3"/>
          <p:cNvSpPr txBox="1">
            <a:spLocks noGrp="1"/>
          </p:cNvSpPr>
          <p:nvPr>
            <p:ph type="body" idx="2"/>
          </p:nvPr>
        </p:nvSpPr>
        <p:spPr>
          <a:xfrm>
            <a:off x="2389190" y="5367335"/>
            <a:ext cx="7315200" cy="804864"/>
          </a:xfrm>
        </p:spPr>
        <p:txBody>
          <a:bodyPr/>
          <a:lstStyle>
            <a:lvl1pPr marL="0" indent="0">
              <a:buNone/>
              <a:defRPr sz="1400"/>
            </a:lvl1pPr>
          </a:lstStyle>
          <a:p>
            <a:pPr lvl="0"/>
            <a:r>
              <a:rPr lang="ru-RU"/>
              <a:t>Образец текста</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3" cstate="print">
            <a:alphaModFix/>
            <a:lum/>
          </a:blip>
          <a:srcRect/>
          <a:stretch>
            <a:fillRect/>
          </a:stretch>
        </p:blipFill>
        <p:spPr>
          <a:xfrm>
            <a:off x="0" y="-6483"/>
            <a:ext cx="12202201" cy="6864117"/>
          </a:xfrm>
          <a:prstGeom prst="rect">
            <a:avLst/>
          </a:prstGeom>
          <a:noFill/>
          <a:ln>
            <a:noFill/>
          </a:ln>
        </p:spPr>
      </p:pic>
      <p:pic>
        <p:nvPicPr>
          <p:cNvPr id="3" name="Picture 2"/>
          <p:cNvPicPr>
            <a:picLocks noChangeAspect="1"/>
          </p:cNvPicPr>
          <p:nvPr/>
        </p:nvPicPr>
        <p:blipFill>
          <a:blip r:embed="rId14" cstate="print">
            <a:alphaModFix/>
            <a:lum/>
          </a:blip>
          <a:srcRect/>
          <a:stretch>
            <a:fillRect/>
          </a:stretch>
        </p:blipFill>
        <p:spPr>
          <a:xfrm>
            <a:off x="0" y="0"/>
            <a:ext cx="12191759" cy="6857643"/>
          </a:xfrm>
          <a:prstGeom prst="rect">
            <a:avLst/>
          </a:prstGeom>
          <a:noFill/>
          <a:ln>
            <a:noFill/>
          </a:ln>
        </p:spPr>
      </p:pic>
      <p:sp>
        <p:nvSpPr>
          <p:cNvPr id="4" name="Заголовок 1"/>
          <p:cNvSpPr txBox="1">
            <a:spLocks noGrp="1"/>
          </p:cNvSpPr>
          <p:nvPr>
            <p:ph type="title"/>
          </p:nvPr>
        </p:nvSpPr>
        <p:spPr>
          <a:xfrm>
            <a:off x="41038" y="4148998"/>
            <a:ext cx="10362959" cy="1151641"/>
          </a:xfrm>
          <a:prstGeom prst="rect">
            <a:avLst/>
          </a:prstGeom>
          <a:noFill/>
          <a:ln>
            <a:noFill/>
          </a:ln>
        </p:spPr>
        <p:txBody>
          <a:bodyPr vert="horz" wrap="square" lIns="90004" tIns="44997" rIns="90004" bIns="44997" anchor="t" anchorCtr="1" compatLnSpc="1"/>
          <a:lstStyle/>
          <a:p>
            <a:pPr lvl="0"/>
            <a:r>
              <a:rPr lang="ru-RU"/>
              <a:t>Для правки текста заголовка щелкните мышьюОбразец заголовка</a:t>
            </a:r>
          </a:p>
        </p:txBody>
      </p:sp>
      <p:sp>
        <p:nvSpPr>
          <p:cNvPr id="5" name="Текст 4"/>
          <p:cNvSpPr txBox="1">
            <a:spLocks noGrp="1"/>
          </p:cNvSpPr>
          <p:nvPr>
            <p:ph type="body" idx="1"/>
          </p:nvPr>
        </p:nvSpPr>
        <p:spPr>
          <a:xfrm>
            <a:off x="609484" y="1604515"/>
            <a:ext cx="10972443" cy="4525923"/>
          </a:xfrm>
          <a:prstGeom prst="rect">
            <a:avLst/>
          </a:prstGeom>
          <a:noFill/>
          <a:ln>
            <a:noFill/>
          </a:ln>
        </p:spPr>
        <p:txBody>
          <a:bodyPr vert="horz" wrap="square" lIns="0" tIns="0" rIns="0" bIns="0" anchor="t" anchorCtr="0" compatLnSpc="1"/>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marL="0" marR="0" lvl="0" indent="0" algn="ctr" defTabSz="914400" rtl="0" fontAlgn="auto" hangingPunct="1">
        <a:lnSpc>
          <a:spcPct val="100000"/>
        </a:lnSpc>
        <a:spcBef>
          <a:spcPts val="0"/>
        </a:spcBef>
        <a:spcAft>
          <a:spcPts val="0"/>
        </a:spcAft>
        <a:buSzPct val="45000"/>
        <a:buFont typeface="StarSymbol"/>
        <a:buChar char="●"/>
        <a:tabLst/>
        <a:defRPr lang="ru-RU" sz="4400" b="0" i="0" u="none" strike="noStrike" kern="1200" cap="none" spc="0" baseline="0">
          <a:solidFill>
            <a:srgbClr val="FFFFFF"/>
          </a:solidFill>
          <a:uFillTx/>
          <a:latin typeface="Calibri" pitchFamily="18"/>
          <a:ea typeface="Microsoft YaHei" pitchFamily="2"/>
          <a:cs typeface="Mangal" pitchFamily="2"/>
        </a:defRPr>
      </a:lvl1pPr>
    </p:titleStyle>
    <p:bodyStyle>
      <a:lvl1pPr marL="431999" marR="0" lvl="0" indent="-323999" algn="l" defTabSz="914400" rtl="0" fontAlgn="auto" hangingPunct="1">
        <a:lnSpc>
          <a:spcPct val="100000"/>
        </a:lnSpc>
        <a:spcBef>
          <a:spcPts val="0"/>
        </a:spcBef>
        <a:spcAft>
          <a:spcPts val="1415"/>
        </a:spcAft>
        <a:buSzPct val="45000"/>
        <a:buFont typeface="StarSymbol"/>
        <a:buChar char="●"/>
        <a:tabLst/>
        <a:defRPr lang="ru-RU" sz="3200" b="0" i="0" u="none" strike="noStrike" kern="1200" cap="none" spc="0" baseline="0">
          <a:solidFill>
            <a:srgbClr val="000000"/>
          </a:solidFill>
          <a:uFillTx/>
          <a:latin typeface="Calibri"/>
          <a:ea typeface="Microsoft YaHei" pitchFamily="2"/>
          <a:cs typeface="Mangal" pitchFamily="2"/>
        </a:defRPr>
      </a:lvl1pPr>
      <a:lvl2pPr marL="863998" marR="0" lvl="1" indent="-323999" algn="l" defTabSz="914400" rtl="0" fontAlgn="auto" hangingPunct="1">
        <a:lnSpc>
          <a:spcPct val="100000"/>
        </a:lnSpc>
        <a:spcBef>
          <a:spcPts val="0"/>
        </a:spcBef>
        <a:spcAft>
          <a:spcPts val="1135"/>
        </a:spcAft>
        <a:buSzPct val="45000"/>
        <a:buFont typeface="StarSymbol"/>
        <a:buChar char="●"/>
        <a:tabLst/>
        <a:defRPr lang="ru-RU" sz="2400" b="0" i="0" u="none" strike="noStrike" kern="1200" cap="none" spc="0" baseline="0">
          <a:solidFill>
            <a:srgbClr val="000000"/>
          </a:solidFill>
          <a:uFillTx/>
          <a:latin typeface="Calibri"/>
          <a:ea typeface="Microsoft YaHei" pitchFamily="2"/>
          <a:cs typeface="Mangal" pitchFamily="2"/>
        </a:defRPr>
      </a:lvl2pPr>
      <a:lvl3pPr marL="1295997" marR="0" lvl="2" indent="-287999" algn="l" defTabSz="914400" rtl="0" fontAlgn="auto" hangingPunct="1">
        <a:lnSpc>
          <a:spcPct val="100000"/>
        </a:lnSpc>
        <a:spcBef>
          <a:spcPts val="0"/>
        </a:spcBef>
        <a:spcAft>
          <a:spcPts val="850"/>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3pPr>
      <a:lvl4pPr marL="1727996" marR="0" lvl="3" indent="-215999" algn="l" defTabSz="914400" rtl="0" fontAlgn="auto" hangingPunct="1">
        <a:lnSpc>
          <a:spcPct val="100000"/>
        </a:lnSpc>
        <a:spcBef>
          <a:spcPts val="0"/>
        </a:spcBef>
        <a:spcAft>
          <a:spcPts val="56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4pPr>
      <a:lvl5pPr marL="2159995" marR="0" lvl="4" indent="-215999" algn="l" defTabSz="914400" rtl="0" fontAlgn="auto" hangingPunct="1">
        <a:lnSpc>
          <a:spcPct val="100000"/>
        </a:lnSpc>
        <a:spcBef>
          <a:spcPts val="0"/>
        </a:spcBef>
        <a:spcAft>
          <a:spcPts val="285"/>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5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3" cstate="print">
            <a:alphaModFix/>
            <a:lum/>
          </a:blip>
          <a:srcRect/>
          <a:stretch>
            <a:fillRect/>
          </a:stretch>
        </p:blipFill>
        <p:spPr>
          <a:xfrm>
            <a:off x="0" y="-6483"/>
            <a:ext cx="12202201" cy="6864117"/>
          </a:xfrm>
          <a:prstGeom prst="rect">
            <a:avLst/>
          </a:prstGeom>
          <a:noFill/>
          <a:ln>
            <a:noFill/>
          </a:ln>
        </p:spPr>
      </p:pic>
      <p:sp>
        <p:nvSpPr>
          <p:cNvPr id="3" name="Заголовок 1"/>
          <p:cNvSpPr txBox="1">
            <a:spLocks noGrp="1"/>
          </p:cNvSpPr>
          <p:nvPr>
            <p:ph type="title"/>
          </p:nvPr>
        </p:nvSpPr>
        <p:spPr>
          <a:xfrm>
            <a:off x="613800" y="907916"/>
            <a:ext cx="10972443" cy="720364"/>
          </a:xfrm>
          <a:prstGeom prst="rect">
            <a:avLst/>
          </a:prstGeom>
          <a:noFill/>
          <a:ln>
            <a:noFill/>
          </a:ln>
        </p:spPr>
        <p:txBody>
          <a:bodyPr vert="horz" wrap="square" lIns="90004" tIns="44997" rIns="90004" bIns="44997" anchor="t" anchorCtr="1" compatLnSpc="1"/>
          <a:lstStyle/>
          <a:p>
            <a:pPr lvl="0"/>
            <a:r>
              <a:rPr lang="ru-RU"/>
              <a:t>Для правки текста заголовка щелкните мышьюОбразец заголовка</a:t>
            </a:r>
          </a:p>
        </p:txBody>
      </p:sp>
      <p:sp>
        <p:nvSpPr>
          <p:cNvPr id="4" name="Объект 2"/>
          <p:cNvSpPr txBox="1">
            <a:spLocks noGrp="1"/>
          </p:cNvSpPr>
          <p:nvPr>
            <p:ph type="body" idx="1"/>
          </p:nvPr>
        </p:nvSpPr>
        <p:spPr>
          <a:xfrm>
            <a:off x="609484" y="1600200"/>
            <a:ext cx="10972443" cy="5068436"/>
          </a:xfrm>
          <a:prstGeom prst="rect">
            <a:avLst/>
          </a:prstGeom>
          <a:noFill/>
          <a:ln>
            <a:noFill/>
          </a:ln>
        </p:spPr>
        <p:txBody>
          <a:bodyPr vert="horz" wrap="square" lIns="90004" tIns="44997" rIns="90004" bIns="44997" anchor="t" anchorCtr="0" compatLnSpc="1"/>
          <a:lstStyle/>
          <a:p>
            <a:pPr lvl="0"/>
            <a:r>
              <a:rPr lang="ru-RU"/>
              <a:t>Для правки структуры щелкните мышью</a:t>
            </a:r>
          </a:p>
          <a:p>
            <a:pPr lvl="1"/>
            <a:r>
              <a:rPr lang="ru-RU"/>
              <a:t>Второй уровень структуры</a:t>
            </a:r>
          </a:p>
          <a:p>
            <a:pPr lvl="2"/>
            <a:r>
              <a:rPr lang="ru-RU"/>
              <a:t>Третий уровень структуры</a:t>
            </a:r>
          </a:p>
          <a:p>
            <a:pPr lvl="3"/>
            <a:r>
              <a:rPr lang="ru-RU"/>
              <a:t>Четвёртый уровень структуры</a:t>
            </a:r>
          </a:p>
          <a:p>
            <a:pPr lvl="4"/>
            <a:r>
              <a:rPr lang="ru-RU"/>
              <a:t>Пятый уровень структуры</a:t>
            </a:r>
          </a:p>
          <a:p>
            <a:pPr lvl="5"/>
            <a:r>
              <a:rPr lang="ru-RU"/>
              <a:t>Шестой уровень структуры</a:t>
            </a:r>
          </a:p>
          <a:p>
            <a:pPr lvl="6"/>
            <a:r>
              <a:rPr lang="ru-RU"/>
              <a:t>Седьмой уровень структуры</a:t>
            </a:r>
          </a:p>
          <a:p>
            <a:pPr lvl="7"/>
            <a:r>
              <a:rPr lang="ru-RU"/>
              <a:t>Восьмой уровень структуры</a:t>
            </a:r>
          </a:p>
          <a:p>
            <a:pPr lvl="0"/>
            <a:r>
              <a:rPr lang="ru-RU"/>
              <a:t>Девятый уровень структурыОбразец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marL="0" marR="0" lvl="0" indent="0" algn="ctr" defTabSz="914400" rtl="0" fontAlgn="auto" hangingPunct="1">
        <a:lnSpc>
          <a:spcPct val="100000"/>
        </a:lnSpc>
        <a:spcBef>
          <a:spcPts val="0"/>
        </a:spcBef>
        <a:spcAft>
          <a:spcPts val="0"/>
        </a:spcAft>
        <a:buSzPct val="45000"/>
        <a:buFont typeface="StarSymbol"/>
        <a:buChar char="●"/>
        <a:tabLst/>
        <a:defRPr lang="ru-RU" sz="4400" b="0" i="0" u="none" strike="noStrike" kern="1200" cap="none" spc="0" baseline="0">
          <a:solidFill>
            <a:srgbClr val="000000"/>
          </a:solidFill>
          <a:uFillTx/>
          <a:latin typeface="Calibri" pitchFamily="18"/>
          <a:ea typeface="Microsoft YaHei" pitchFamily="2"/>
          <a:cs typeface="Mangal" pitchFamily="2"/>
        </a:defRPr>
      </a:lvl1pPr>
    </p:titleStyle>
    <p:bodyStyle>
      <a:lvl1pPr marL="431999" marR="0" lvl="0" indent="-323999" algn="l" defTabSz="914400" rtl="0" fontAlgn="auto" hangingPunct="1">
        <a:lnSpc>
          <a:spcPct val="100000"/>
        </a:lnSpc>
        <a:spcBef>
          <a:spcPts val="0"/>
        </a:spcBef>
        <a:spcAft>
          <a:spcPts val="1415"/>
        </a:spcAft>
        <a:buSzPct val="45000"/>
        <a:buFont typeface="StarSymbol"/>
        <a:buChar char="●"/>
        <a:tabLst/>
        <a:defRPr lang="ru-RU" sz="3200" b="0" i="0" u="none" strike="noStrike" kern="1200" cap="none" spc="0" baseline="0">
          <a:solidFill>
            <a:srgbClr val="000000"/>
          </a:solidFill>
          <a:uFillTx/>
          <a:latin typeface="Calibri"/>
          <a:ea typeface="Microsoft YaHei" pitchFamily="2"/>
          <a:cs typeface="Mangal" pitchFamily="2"/>
        </a:defRPr>
      </a:lvl1pPr>
      <a:lvl2pPr marL="863998" marR="0" lvl="1" indent="-323999" algn="l" defTabSz="914400" rtl="0" fontAlgn="auto" hangingPunct="1">
        <a:lnSpc>
          <a:spcPct val="100000"/>
        </a:lnSpc>
        <a:spcBef>
          <a:spcPts val="0"/>
        </a:spcBef>
        <a:spcAft>
          <a:spcPts val="1135"/>
        </a:spcAft>
        <a:buSzPct val="45000"/>
        <a:buFont typeface="StarSymbol"/>
        <a:buChar char="●"/>
        <a:tabLst/>
        <a:defRPr lang="ru-RU" sz="2400" b="0" i="0" u="none" strike="noStrike" kern="1200" cap="none" spc="0" baseline="0">
          <a:solidFill>
            <a:srgbClr val="000000"/>
          </a:solidFill>
          <a:uFillTx/>
          <a:latin typeface="Calibri"/>
          <a:ea typeface="Microsoft YaHei" pitchFamily="2"/>
          <a:cs typeface="Mangal" pitchFamily="2"/>
        </a:defRPr>
      </a:lvl2pPr>
      <a:lvl3pPr marL="1295997" marR="0" lvl="2" indent="-287999" algn="l" defTabSz="914400" rtl="0" fontAlgn="auto" hangingPunct="1">
        <a:lnSpc>
          <a:spcPct val="100000"/>
        </a:lnSpc>
        <a:spcBef>
          <a:spcPts val="0"/>
        </a:spcBef>
        <a:spcAft>
          <a:spcPts val="850"/>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3pPr>
      <a:lvl4pPr marL="1727996" marR="0" lvl="3" indent="-215999" algn="l" defTabSz="914400" rtl="0" fontAlgn="auto" hangingPunct="1">
        <a:lnSpc>
          <a:spcPct val="100000"/>
        </a:lnSpc>
        <a:spcBef>
          <a:spcPts val="0"/>
        </a:spcBef>
        <a:spcAft>
          <a:spcPts val="56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4pPr>
      <a:lvl5pPr marL="2159995" marR="0" lvl="4" indent="-215999" algn="l" defTabSz="914400" rtl="0" fontAlgn="auto" hangingPunct="1">
        <a:lnSpc>
          <a:spcPct val="100000"/>
        </a:lnSpc>
        <a:spcBef>
          <a:spcPts val="0"/>
        </a:spcBef>
        <a:spcAft>
          <a:spcPts val="285"/>
        </a:spcAft>
        <a:buSzPct val="7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5pPr>
      <a:lvl6pPr marL="2592003" marR="0" lvl="5" indent="-215999" algn="l" defTabSz="914400" rtl="0" fontAlgn="auto" hangingPunct="1">
        <a:lnSpc>
          <a:spcPct val="100000"/>
        </a:lnSpc>
        <a:spcBef>
          <a:spcPts val="0"/>
        </a:spcBef>
        <a:spcAft>
          <a:spcPts val="28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6pPr>
      <a:lvl7pPr marL="3024003" marR="0" lvl="6" indent="-215999" algn="l" defTabSz="914400" rtl="0" fontAlgn="auto" hangingPunct="1">
        <a:lnSpc>
          <a:spcPct val="100000"/>
        </a:lnSpc>
        <a:spcBef>
          <a:spcPts val="0"/>
        </a:spcBef>
        <a:spcAft>
          <a:spcPts val="28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7pPr>
      <a:lvl8pPr marL="3456002" marR="0" lvl="7" indent="-215999" algn="l" defTabSz="914400" rtl="0" fontAlgn="auto" hangingPunct="1">
        <a:lnSpc>
          <a:spcPct val="100000"/>
        </a:lnSpc>
        <a:spcBef>
          <a:spcPts val="0"/>
        </a:spcBef>
        <a:spcAft>
          <a:spcPts val="285"/>
        </a:spcAft>
        <a:buSzPct val="45000"/>
        <a:buFont typeface="StarSymbol"/>
        <a:buChar char="●"/>
        <a:tabLst/>
        <a:defRPr lang="ru-RU" sz="2000" b="0" i="0" u="none" strike="noStrike" kern="1200" cap="none" spc="0" baseline="0">
          <a:solidFill>
            <a:srgbClr val="000000"/>
          </a:solidFill>
          <a:uFillTx/>
          <a:latin typeface="Calibri"/>
          <a:ea typeface="Microsoft YaHei" pitchFamily="2"/>
          <a:cs typeface="Mangal" pitchFamily="2"/>
        </a:defRPr>
      </a:lvl8pPr>
      <a:lvl9pPr marL="431999" marR="0" lvl="0" indent="-323999" algn="l" defTabSz="914400" rtl="0" fontAlgn="auto" hangingPunct="1">
        <a:lnSpc>
          <a:spcPct val="100000"/>
        </a:lnSpc>
        <a:spcBef>
          <a:spcPts val="0"/>
        </a:spcBef>
        <a:spcAft>
          <a:spcPts val="1415"/>
        </a:spcAft>
        <a:buSzPct val="45000"/>
        <a:buFont typeface="StarSymbol"/>
        <a:buChar char="●"/>
        <a:tabLst/>
        <a:defRPr lang="ru-RU" sz="3200" b="0" i="0" u="none" strike="noStrike" kern="1200" cap="none" spc="0" baseline="0">
          <a:solidFill>
            <a:srgbClr val="000000"/>
          </a:solidFill>
          <a:uFillTx/>
          <a:latin typeface="Calibri"/>
          <a:ea typeface="Microsoft YaHei" pitchFamily="2"/>
          <a:cs typeface="Mangal" pitchFamily="2"/>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Подзаголовок 2"/>
          <p:cNvSpPr txBox="1">
            <a:spLocks noGrp="1"/>
          </p:cNvSpPr>
          <p:nvPr>
            <p:ph type="subTitle" idx="4294967295"/>
          </p:nvPr>
        </p:nvSpPr>
        <p:spPr>
          <a:xfrm>
            <a:off x="1833481" y="4286256"/>
            <a:ext cx="8763113" cy="1325791"/>
          </a:xfrm>
        </p:spPr>
        <p:txBody>
          <a:bodyPr lIns="90004" tIns="44997" rIns="90004" bIns="44997" anchorCtr="1"/>
          <a:lstStyle/>
          <a:p>
            <a:pPr>
              <a:buNone/>
            </a:pPr>
            <a:r>
              <a:rPr sz="6600" smtClean="0">
                <a:solidFill>
                  <a:srgbClr val="FFC000"/>
                </a:solidFill>
                <a:latin typeface="Times New Roman" pitchFamily="18" charset="0"/>
                <a:cs typeface="Times New Roman" pitchFamily="18" charset="0"/>
              </a:rPr>
              <a:t>КНИГА ПАМЯТИ</a:t>
            </a:r>
            <a:endParaRPr lang="ru-RU" sz="6600" dirty="0">
              <a:solidFill>
                <a:srgbClr val="FFC000"/>
              </a:solidFill>
              <a:latin typeface="Times New Roman" pitchFamily="18" charset="0"/>
              <a:cs typeface="Times New Roman" pitchFamily="18" charset="0"/>
            </a:endParaRPr>
          </a:p>
        </p:txBody>
      </p:sp>
      <p:sp>
        <p:nvSpPr>
          <p:cNvPr id="3" name="Подзаголовок 2"/>
          <p:cNvSpPr/>
          <p:nvPr/>
        </p:nvSpPr>
        <p:spPr>
          <a:xfrm>
            <a:off x="3143670" y="5445224"/>
            <a:ext cx="8712970" cy="221053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45720" rIns="91440" bIns="45720" anchor="t" anchorCtr="0" compatLnSpc="0"/>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ru-RU" sz="2800" b="0" i="0" u="none" strike="noStrike" kern="1200" cap="none" spc="0" baseline="0">
              <a:solidFill>
                <a:srgbClr val="FFFFFF"/>
              </a:solidFill>
              <a:uFillTx/>
              <a:latin typeface="Gabriola" pitchFamily="82"/>
              <a:ea typeface="Microsoft YaHei" pitchFamily="2"/>
              <a:cs typeface="Mangal" pitchFamily="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09523" y="1142984"/>
            <a:ext cx="3122184" cy="5526100"/>
          </a:xfrm>
        </p:spPr>
        <p:txBody>
          <a:bodyPr/>
          <a:lstStyle/>
          <a:p>
            <a:pPr lvl="0" algn="ctr">
              <a:buNone/>
            </a:pPr>
            <a:r>
              <a:rPr lang="ru-RU" sz="1600" b="1" dirty="0">
                <a:solidFill>
                  <a:srgbClr val="FF0000"/>
                </a:solidFill>
              </a:rPr>
              <a:t>Ефремова Александра Андреевна.</a:t>
            </a:r>
            <a:endParaRPr lang="ru-RU" sz="1600" dirty="0">
              <a:solidFill>
                <a:srgbClr val="FF0000"/>
              </a:solidFill>
            </a:endParaRPr>
          </a:p>
          <a:p>
            <a:pPr lvl="0">
              <a:buNone/>
            </a:pPr>
            <a:endParaRPr lang="ru-RU" sz="1600" dirty="0">
              <a:solidFill>
                <a:srgbClr val="FF0000"/>
              </a:solidFill>
            </a:endParaRPr>
          </a:p>
        </p:txBody>
      </p:sp>
      <p:sp>
        <p:nvSpPr>
          <p:cNvPr id="4" name="Содержимое 3"/>
          <p:cNvSpPr txBox="1">
            <a:spLocks noGrp="1"/>
          </p:cNvSpPr>
          <p:nvPr>
            <p:ph idx="2"/>
          </p:nvPr>
        </p:nvSpPr>
        <p:spPr>
          <a:xfrm>
            <a:off x="3952860" y="1124739"/>
            <a:ext cx="7629542" cy="5544336"/>
          </a:xfrm>
        </p:spPr>
        <p:txBody>
          <a:bodyPr/>
          <a:lstStyle/>
          <a:p>
            <a:pPr lvl="0" algn="just"/>
            <a:r>
              <a:rPr lang="ru-RU" sz="1200" dirty="0">
                <a:latin typeface="Times New Roman" pitchFamily="18" charset="0"/>
                <a:cs typeface="Times New Roman" pitchFamily="18" charset="0"/>
              </a:rPr>
              <a:t>Ефремова Александра Андреевна родилась 26 июля 1930 года в селе Малый </a:t>
            </a:r>
            <a:r>
              <a:rPr lang="ru-RU" sz="1200" dirty="0" err="1">
                <a:latin typeface="Times New Roman" pitchFamily="18" charset="0"/>
                <a:cs typeface="Times New Roman" pitchFamily="18" charset="0"/>
              </a:rPr>
              <a:t>Толкиш</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Чистопольского</a:t>
            </a:r>
            <a:r>
              <a:rPr lang="ru-RU" sz="1200" dirty="0">
                <a:latin typeface="Times New Roman" pitchFamily="18" charset="0"/>
                <a:cs typeface="Times New Roman" pitchFamily="18" charset="0"/>
              </a:rPr>
              <a:t> района. Родители были колхозниками. Отец Елисеев Андрей Федорович, 1908 года рождения, до воны был репрессирован. Сидел в тюрьме. С началом войны был амнистирован и отправлен на войну. Три раза в течение полутора лет приходил раненым. Последний раз в августе 1943 года ушел и больше не вернулся. Документов на него не приходило. Старший сын Тимофей, позднее будучи военным искал, но не нашел. Пропал без вести, предположительно под Сталинградом. Мама Елисеева </a:t>
            </a:r>
            <a:r>
              <a:rPr lang="ru-RU" sz="1200" dirty="0" err="1">
                <a:latin typeface="Times New Roman" pitchFamily="18" charset="0"/>
                <a:cs typeface="Times New Roman" pitchFamily="18" charset="0"/>
              </a:rPr>
              <a:t>Васса</a:t>
            </a:r>
            <a:r>
              <a:rPr lang="ru-RU" sz="1200" dirty="0">
                <a:latin typeface="Times New Roman" pitchFamily="18" charset="0"/>
                <a:cs typeface="Times New Roman" pitchFamily="18" charset="0"/>
              </a:rPr>
              <a:t> Алексеевна поднимала четверых детей одна. Старший Тимофей был в семье за мужчину, хотя во время воны ему и тринадцати лет не было. После школы, он сначала окончил </a:t>
            </a:r>
            <a:r>
              <a:rPr lang="ru-RU" sz="1200" dirty="0" err="1">
                <a:latin typeface="Times New Roman" pitchFamily="18" charset="0"/>
                <a:cs typeface="Times New Roman" pitchFamily="18" charset="0"/>
              </a:rPr>
              <a:t>Чистопольское</a:t>
            </a:r>
            <a:r>
              <a:rPr lang="ru-RU" sz="1200" dirty="0">
                <a:latin typeface="Times New Roman" pitchFamily="18" charset="0"/>
                <a:cs typeface="Times New Roman" pitchFamily="18" charset="0"/>
              </a:rPr>
              <a:t> медицинское училище, а затем военное Бакинское училище, был военным, умер в 2014 году. Александра была второй и поэтому разделила с братом все тяготы военного детства. Работала на поле, помогала колхозникам. Собирали колоски и никто не спрашивал, кушали ли сегодня и есть ли что одеть. Если была одна рубаха на двоих – это уже одеты.  Александра окончила семь классов с отличием и поступила В </a:t>
            </a:r>
            <a:r>
              <a:rPr lang="ru-RU" sz="1200" dirty="0" err="1">
                <a:latin typeface="Times New Roman" pitchFamily="18" charset="0"/>
                <a:cs typeface="Times New Roman" pitchFamily="18" charset="0"/>
              </a:rPr>
              <a:t>Чистопольский</a:t>
            </a:r>
            <a:r>
              <a:rPr lang="ru-RU" sz="1200" dirty="0">
                <a:latin typeface="Times New Roman" pitchFamily="18" charset="0"/>
                <a:cs typeface="Times New Roman" pitchFamily="18" charset="0"/>
              </a:rPr>
              <a:t> сельхозтехникум. По его окончанию была направлена в </a:t>
            </a:r>
            <a:r>
              <a:rPr lang="ru-RU" sz="1200" dirty="0" err="1">
                <a:latin typeface="Times New Roman" pitchFamily="18" charset="0"/>
                <a:cs typeface="Times New Roman" pitchFamily="18" charset="0"/>
              </a:rPr>
              <a:t>Омарскую</a:t>
            </a:r>
            <a:r>
              <a:rPr lang="ru-RU" sz="1200" dirty="0">
                <a:latin typeface="Times New Roman" pitchFamily="18" charset="0"/>
                <a:cs typeface="Times New Roman" pitchFamily="18" charset="0"/>
              </a:rPr>
              <a:t> МТС участковым агрономом в полеводстве. Выйдя замуж за Ефремова Степана Осиповича  переехали жить в зверосовхоз «</a:t>
            </a:r>
            <a:r>
              <a:rPr lang="ru-RU" sz="1200" dirty="0" err="1">
                <a:latin typeface="Times New Roman" pitchFamily="18" charset="0"/>
                <a:cs typeface="Times New Roman" pitchFamily="18" charset="0"/>
              </a:rPr>
              <a:t>Берсутский</a:t>
            </a:r>
            <a:r>
              <a:rPr lang="ru-RU" sz="1200" dirty="0">
                <a:latin typeface="Times New Roman" pitchFamily="18" charset="0"/>
                <a:cs typeface="Times New Roman" pitchFamily="18" charset="0"/>
              </a:rPr>
              <a:t>», где в сентябре 1950 года была принята на работу учетчиком в звероводстве. А 7 декабря 1956 года переведена бригадиром норковой бригады. Неоднократно была заведующим забоем зверей. Вела общественную работу. В 1963 году была депутатом Верховного  совета Татарской АССР. Вступила в ряды коммунистической партии. Всегда была в первых рядах. Пользовалась почетом и уважением среди руководства и сослуживцев. Александра </a:t>
            </a:r>
            <a:r>
              <a:rPr lang="en-US" sz="1200" dirty="0" smtClean="0">
                <a:latin typeface="Times New Roman" pitchFamily="18" charset="0"/>
                <a:cs typeface="Times New Roman" pitchFamily="18" charset="0"/>
              </a:rPr>
              <a:t> </a:t>
            </a:r>
            <a:r>
              <a:rPr lang="ru-RU" sz="1200" dirty="0" smtClean="0">
                <a:latin typeface="Times New Roman" pitchFamily="18" charset="0"/>
                <a:cs typeface="Times New Roman" pitchFamily="18" charset="0"/>
              </a:rPr>
              <a:t>Андреевна </a:t>
            </a:r>
            <a:r>
              <a:rPr lang="ru-RU" sz="1200" dirty="0">
                <a:latin typeface="Times New Roman" pitchFamily="18" charset="0"/>
                <a:cs typeface="Times New Roman" pitchFamily="18" charset="0"/>
              </a:rPr>
              <a:t>имеет награды</a:t>
            </a:r>
            <a:r>
              <a:rPr lang="ru-RU" sz="1200" dirty="0" smtClean="0">
                <a:latin typeface="Times New Roman" pitchFamily="18" charset="0"/>
                <a:cs typeface="Times New Roman" pitchFamily="18" charset="0"/>
              </a:rPr>
              <a:t>:</a:t>
            </a:r>
            <a:r>
              <a:rPr lang="en-US" sz="1200" dirty="0" smtClean="0">
                <a:latin typeface="Times New Roman" pitchFamily="18" charset="0"/>
                <a:cs typeface="Times New Roman" pitchFamily="18" charset="0"/>
              </a:rPr>
              <a:t> </a:t>
            </a:r>
          </a:p>
          <a:p>
            <a:pPr lvl="0" algn="just"/>
            <a:r>
              <a:rPr lang="ru-RU" sz="1200" dirty="0" smtClean="0">
                <a:latin typeface="Times New Roman" pitchFamily="18" charset="0"/>
                <a:cs typeface="Times New Roman" pitchFamily="18" charset="0"/>
              </a:rPr>
              <a:t>Медаль </a:t>
            </a:r>
            <a:r>
              <a:rPr lang="ru-RU" sz="1200" dirty="0">
                <a:latin typeface="Times New Roman" pitchFamily="18" charset="0"/>
                <a:cs typeface="Times New Roman" pitchFamily="18" charset="0"/>
              </a:rPr>
              <a:t>«За доблестный труд в Великой Отечественной войне 1941-1945 годы»                                                               Памятный знак от имени президента РТ в честь 55 годовщины Победы в Великой Отечественной войне 1941-1945 годы. </a:t>
            </a:r>
            <a:r>
              <a:rPr lang="en-US" sz="1200" dirty="0" smtClean="0">
                <a:latin typeface="Times New Roman" pitchFamily="18" charset="0"/>
                <a:cs typeface="Times New Roman" pitchFamily="18" charset="0"/>
              </a:rPr>
              <a:t> C</a:t>
            </a:r>
            <a:r>
              <a:rPr lang="ru-RU" sz="1200" dirty="0" smtClean="0">
                <a:latin typeface="Times New Roman" pitchFamily="18" charset="0"/>
                <a:cs typeface="Times New Roman" pitchFamily="18" charset="0"/>
              </a:rPr>
              <a:t> </a:t>
            </a:r>
            <a:r>
              <a:rPr lang="ru-RU" sz="1200" dirty="0">
                <a:latin typeface="Times New Roman" pitchFamily="18" charset="0"/>
                <a:cs typeface="Times New Roman" pitchFamily="18" charset="0"/>
              </a:rPr>
              <a:t>1986 года Александра Андреевна является ветераном труда. Вместе с супругом вырастили четверых детей, одна дочь приемная. К сожалению,  недавно друг за другом умерли два сына, но внуки не бросают, часто приезжают. Сейчас подрастают уже и правнуки.  Из военного детства вспоминает тяжелый труд. Маме дали выжать 25 соток ржи. Она взяла с собой Александру. Сама жала, а дочь вязала снопы и ставила «бабки». Но, несмотря на тяжелый труд, жили дружно. Горевали и радовались вместе. «Пусть никогда не будет войны! Пусть никто не знает того страха, который пережили мы» - говорит Александра Андреевна.</a:t>
            </a:r>
          </a:p>
        </p:txBody>
      </p:sp>
      <p:pic>
        <p:nvPicPr>
          <p:cNvPr id="5" name="Рисунок 4" descr="F:\2015_02_03\документ_0012.jpg"/>
          <p:cNvPicPr>
            <a:picLocks noChangeAspect="1"/>
          </p:cNvPicPr>
          <p:nvPr/>
        </p:nvPicPr>
        <p:blipFill>
          <a:blip r:embed="rId2" cstate="print"/>
          <a:srcRect/>
          <a:stretch>
            <a:fillRect/>
          </a:stretch>
        </p:blipFill>
        <p:spPr>
          <a:xfrm>
            <a:off x="881026" y="1714488"/>
            <a:ext cx="2500330" cy="3431725"/>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 y="1071546"/>
            <a:ext cx="3381356" cy="5597538"/>
          </a:xfrm>
        </p:spPr>
        <p:txBody>
          <a:bodyPr/>
          <a:lstStyle/>
          <a:p>
            <a:pPr lvl="0"/>
            <a:r>
              <a:rPr lang="ru-RU" sz="1600" b="1" dirty="0">
                <a:solidFill>
                  <a:srgbClr val="FF0000"/>
                </a:solidFill>
              </a:rPr>
              <a:t>Иванов Николай Захарович</a:t>
            </a:r>
            <a:endParaRPr lang="ru-RU" sz="1600" dirty="0">
              <a:solidFill>
                <a:srgbClr val="FF0000"/>
              </a:solidFill>
            </a:endParaRPr>
          </a:p>
          <a:p>
            <a:pPr lvl="0"/>
            <a:endParaRPr lang="ru-RU" sz="1600" dirty="0">
              <a:solidFill>
                <a:srgbClr val="FF0000"/>
              </a:solidFill>
            </a:endParaRPr>
          </a:p>
        </p:txBody>
      </p:sp>
      <p:sp>
        <p:nvSpPr>
          <p:cNvPr id="4" name="Содержимое 3"/>
          <p:cNvSpPr txBox="1">
            <a:spLocks noGrp="1"/>
          </p:cNvSpPr>
          <p:nvPr>
            <p:ph idx="2"/>
          </p:nvPr>
        </p:nvSpPr>
        <p:spPr>
          <a:xfrm>
            <a:off x="3024166" y="1052739"/>
            <a:ext cx="8929749" cy="5616345"/>
          </a:xfrm>
        </p:spPr>
        <p:txBody>
          <a:bodyPr/>
          <a:lstStyle/>
          <a:p>
            <a:pPr lvl="0" algn="just"/>
            <a:r>
              <a:rPr lang="ru-RU" sz="1400" dirty="0">
                <a:latin typeface="Times New Roman" pitchFamily="18" charset="0"/>
                <a:cs typeface="Times New Roman" pitchFamily="18" charset="0"/>
              </a:rPr>
              <a:t>Иванов   Николай   Захарович  родился  24 февраля 1932 года  в  бедной  крестьянской  семье  села Большой </a:t>
            </a:r>
            <a:r>
              <a:rPr lang="ru-RU" sz="1400" dirty="0" err="1">
                <a:latin typeface="Times New Roman" pitchFamily="18" charset="0"/>
                <a:cs typeface="Times New Roman" pitchFamily="18" charset="0"/>
              </a:rPr>
              <a:t>Арташ</a:t>
            </a:r>
            <a:r>
              <a:rPr lang="ru-RU" sz="1400" dirty="0">
                <a:latin typeface="Times New Roman" pitchFamily="18" charset="0"/>
                <a:cs typeface="Times New Roman" pitchFamily="18" charset="0"/>
              </a:rPr>
              <a:t>  Кызыл – </a:t>
            </a:r>
            <a:r>
              <a:rPr lang="ru-RU" sz="1400" dirty="0" err="1">
                <a:latin typeface="Times New Roman" pitchFamily="18" charset="0"/>
                <a:cs typeface="Times New Roman" pitchFamily="18" charset="0"/>
              </a:rPr>
              <a:t>Йолдызского</a:t>
            </a:r>
            <a:r>
              <a:rPr lang="ru-RU" sz="1400" dirty="0">
                <a:latin typeface="Times New Roman" pitchFamily="18" charset="0"/>
                <a:cs typeface="Times New Roman" pitchFamily="18" charset="0"/>
              </a:rPr>
              <a:t> (ныне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  района Татарской АССР. У каждого человека своя судьба, своя история жизни. Его биография ничем не выделяется среди биографий других его сверстников .  Отец , Иванов Захар Иванович, работал в колхозе плотником, мать, Анна Павловна, разнорабочей в колхозе , по состоянию здоровья большую часть времени  проводила дома, вела домашнее хозяйство. Семья была многодетная , всего двенадцать детей , но в младенчестве десять из них умерло , остались только два брата :  Иван  Захарович и Николай Захарович. Их  детство  выпало на   тяжелые тридцатые годы.  В поисках лучшей доли семья перебралась в село </a:t>
            </a:r>
            <a:r>
              <a:rPr lang="ru-RU" sz="1400" dirty="0" err="1">
                <a:latin typeface="Times New Roman" pitchFamily="18" charset="0"/>
                <a:cs typeface="Times New Roman" pitchFamily="18" charset="0"/>
              </a:rPr>
              <a:t>Машляк</a:t>
            </a:r>
            <a:r>
              <a:rPr lang="ru-RU" sz="1400" dirty="0">
                <a:latin typeface="Times New Roman" pitchFamily="18" charset="0"/>
                <a:cs typeface="Times New Roman" pitchFamily="18" charset="0"/>
              </a:rPr>
              <a:t>. Здесь жизнь также не баловала семью. Одеть  было нечего, поэтому учеба заканчивалась с наступлением холодов. Николай  успел получить начальное образование  в село  </a:t>
            </a:r>
            <a:r>
              <a:rPr lang="ru-RU" sz="1400" dirty="0" err="1">
                <a:latin typeface="Times New Roman" pitchFamily="18" charset="0"/>
                <a:cs typeface="Times New Roman" pitchFamily="18" charset="0"/>
              </a:rPr>
              <a:t>Машляк</a:t>
            </a:r>
            <a:r>
              <a:rPr lang="ru-RU" sz="1400" dirty="0">
                <a:latin typeface="Times New Roman" pitchFamily="18" charset="0"/>
                <a:cs typeface="Times New Roman" pitchFamily="18" charset="0"/>
              </a:rPr>
              <a:t> ,  дальше ему учиться не пришлось, учитывая тяжёлое материальное положение , семья решила , что лучше ему остаться дома.  Пареньку было всего девять лет , когда по радио он услышал о начале Великой Отечественной войны. Было страшно. С малых лет помогал в работе по дому, с двенадцати лет помогал отцу делать сани в лесопункте. Испытал и голод, и холод.  Он и его друзья-сверстники помогали не только родителям по хозяйству, но и оказывали посильную помощь своему колхозу, ведь жить в это неспокойное время было трудно, но жили.     После войны в 1945 году  устроился на работу  в  </a:t>
            </a:r>
            <a:r>
              <a:rPr lang="ru-RU" sz="1400" dirty="0" err="1">
                <a:latin typeface="Times New Roman" pitchFamily="18" charset="0"/>
                <a:cs typeface="Times New Roman" pitchFamily="18" charset="0"/>
              </a:rPr>
              <a:t>Шеморбашский</a:t>
            </a:r>
            <a:r>
              <a:rPr lang="ru-RU" sz="1400" dirty="0">
                <a:latin typeface="Times New Roman" pitchFamily="18" charset="0"/>
                <a:cs typeface="Times New Roman" pitchFamily="18" charset="0"/>
              </a:rPr>
              <a:t>  лесопункт  рабочим ширпотреба. В 1952-1955 г.г. служил в рядах  Советской армии. По возвращению  устроился на работу  в  Камский леспромхоз электромонтёром.    В 1988 году вышел на заслуженный  отдых. За плечами Николая Захаровича 43 года трудового стажа.     В 1957 году женился  на Спиридоновой  Розе Андреевне, учителе русского языка и литературы,  с которой  в  браке  без малого 60 лет.  Вместе  вырастили и воспитали четверых детей : одну дочь и трех сыновей. Старшая дочь и младший сын живут в Самаре,  дочь теперь на заслуженном отдыхе, а сын  водит большегрузные машины  по дорогам России,  старшего сына , к сожалению, нет в живых , в 2004 году тяжёлая болезнь забрала его из наших рядов, а самый младший сын с семьей живёт в посёлке Зверосовхоза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РТ.   Любящие родители своих детей , дорогие бабушка и дедушка шести внуков и  пяти  правнуков  живут  в  радости  и  достатке   в  п.  Зверосовхоза   в  благоустроенной  трёхкомнатной  квартире, окружённые заботой и вниманием семьи среднего сына  Николая  Иванова.</a:t>
            </a:r>
          </a:p>
          <a:p>
            <a:pPr lvl="0">
              <a:buNone/>
            </a:pPr>
            <a:endParaRPr lang="ru-RU" sz="1400" dirty="0"/>
          </a:p>
        </p:txBody>
      </p:sp>
      <p:pic>
        <p:nvPicPr>
          <p:cNvPr id="5" name="Рисунок 4" descr="F:\2015_02_03\документ_0019.jpg"/>
          <p:cNvPicPr>
            <a:picLocks noChangeAspect="1"/>
          </p:cNvPicPr>
          <p:nvPr/>
        </p:nvPicPr>
        <p:blipFill>
          <a:blip r:embed="rId2" cstate="print"/>
          <a:srcRect/>
          <a:stretch>
            <a:fillRect/>
          </a:stretch>
        </p:blipFill>
        <p:spPr>
          <a:xfrm>
            <a:off x="309522" y="1714488"/>
            <a:ext cx="2500330" cy="3429024"/>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0" y="1214422"/>
            <a:ext cx="3575715" cy="5454662"/>
          </a:xfrm>
        </p:spPr>
        <p:txBody>
          <a:bodyPr/>
          <a:lstStyle/>
          <a:p>
            <a:pPr lvl="0">
              <a:buNone/>
            </a:pPr>
            <a:r>
              <a:rPr lang="ru-RU" sz="1600" b="1" dirty="0">
                <a:solidFill>
                  <a:srgbClr val="FF0000"/>
                </a:solidFill>
              </a:rPr>
              <a:t>Каримов </a:t>
            </a:r>
            <a:r>
              <a:rPr lang="ru-RU" sz="1600" b="1" dirty="0" err="1">
                <a:solidFill>
                  <a:srgbClr val="FF0000"/>
                </a:solidFill>
              </a:rPr>
              <a:t>Мухамат</a:t>
            </a:r>
            <a:r>
              <a:rPr lang="ru-RU" sz="1600" b="1" dirty="0">
                <a:solidFill>
                  <a:srgbClr val="FF0000"/>
                </a:solidFill>
              </a:rPr>
              <a:t> </a:t>
            </a:r>
            <a:r>
              <a:rPr lang="ru-RU" sz="1600" b="1" dirty="0" err="1">
                <a:solidFill>
                  <a:srgbClr val="FF0000"/>
                </a:solidFill>
              </a:rPr>
              <a:t>Каримович</a:t>
            </a:r>
            <a:endParaRPr lang="ru-RU" sz="1600" dirty="0">
              <a:solidFill>
                <a:srgbClr val="FF0000"/>
              </a:solidFill>
            </a:endParaRPr>
          </a:p>
          <a:p>
            <a:pPr lvl="0"/>
            <a:endParaRPr lang="ru-RU" sz="1600" dirty="0"/>
          </a:p>
        </p:txBody>
      </p:sp>
      <p:sp>
        <p:nvSpPr>
          <p:cNvPr id="4" name="Содержимое 3"/>
          <p:cNvSpPr txBox="1">
            <a:spLocks noGrp="1"/>
          </p:cNvSpPr>
          <p:nvPr>
            <p:ph idx="2"/>
          </p:nvPr>
        </p:nvSpPr>
        <p:spPr>
          <a:xfrm>
            <a:off x="2881290" y="980730"/>
            <a:ext cx="9144064" cy="5688354"/>
          </a:xfrm>
        </p:spPr>
        <p:txBody>
          <a:bodyPr/>
          <a:lstStyle/>
          <a:p>
            <a:pPr lvl="0" algn="just"/>
            <a:r>
              <a:rPr lang="ru-RU" sz="1400" dirty="0">
                <a:latin typeface="Times New Roman" pitchFamily="18" charset="0"/>
                <a:cs typeface="Times New Roman" pitchFamily="18" charset="0"/>
              </a:rPr>
              <a:t>Каримов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Каримович</a:t>
            </a:r>
            <a:r>
              <a:rPr lang="ru-RU" sz="1400" dirty="0">
                <a:latin typeface="Times New Roman" pitchFamily="18" charset="0"/>
                <a:cs typeface="Times New Roman" pitchFamily="18" charset="0"/>
              </a:rPr>
              <a:t> родился 12 января 1923 года в деревне Отар Дубровка </a:t>
            </a:r>
            <a:r>
              <a:rPr lang="ru-RU" sz="1400" dirty="0" err="1">
                <a:latin typeface="Times New Roman" pitchFamily="18" charset="0"/>
                <a:cs typeface="Times New Roman" pitchFamily="18" charset="0"/>
              </a:rPr>
              <a:t>Пестречинского</a:t>
            </a:r>
            <a:r>
              <a:rPr lang="ru-RU" sz="1400" dirty="0">
                <a:latin typeface="Times New Roman" pitchFamily="18" charset="0"/>
                <a:cs typeface="Times New Roman" pitchFamily="18" charset="0"/>
              </a:rPr>
              <a:t> района ТАССР. Родители были простыми тружениками и работали в колхозе. В семье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был младшим четвертым ребенком. В местной школе проучился 4 класса. Отец был трудолюбивым человеком и, чтобы прокормить семью, держал много скотины.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вместе со старшими сестрами и братом помогал дома по хозяйству. Отец умер перед самой войной в возрасте 45 лет.  Когда началась война, сначала призвали старшего брата, а затем, весной 1942 года, и самого </a:t>
            </a:r>
            <a:r>
              <a:rPr lang="ru-RU" sz="1400" dirty="0" err="1">
                <a:latin typeface="Times New Roman" pitchFamily="18" charset="0"/>
                <a:cs typeface="Times New Roman" pitchFamily="18" charset="0"/>
              </a:rPr>
              <a:t>Мухамата</a:t>
            </a:r>
            <a:r>
              <a:rPr lang="ru-RU" sz="1400" dirty="0">
                <a:latin typeface="Times New Roman" pitchFamily="18" charset="0"/>
                <a:cs typeface="Times New Roman" pitchFamily="18" charset="0"/>
              </a:rPr>
              <a:t>. 3 месяца находился в </a:t>
            </a:r>
            <a:r>
              <a:rPr lang="ru-RU" sz="1400" dirty="0" err="1">
                <a:latin typeface="Times New Roman" pitchFamily="18" charset="0"/>
                <a:cs typeface="Times New Roman" pitchFamily="18" charset="0"/>
              </a:rPr>
              <a:t>учебке</a:t>
            </a:r>
            <a:r>
              <a:rPr lang="ru-RU" sz="1400" dirty="0">
                <a:latin typeface="Times New Roman" pitchFamily="18" charset="0"/>
                <a:cs typeface="Times New Roman" pitchFamily="18" charset="0"/>
              </a:rPr>
              <a:t> на Дальнем Востоке, в </a:t>
            </a:r>
            <a:r>
              <a:rPr lang="ru-RU" sz="1400" dirty="0" err="1">
                <a:latin typeface="Times New Roman" pitchFamily="18" charset="0"/>
                <a:cs typeface="Times New Roman" pitchFamily="18" charset="0"/>
              </a:rPr>
              <a:t>Комсомольске-на</a:t>
            </a:r>
            <a:r>
              <a:rPr lang="ru-RU" sz="1400" dirty="0">
                <a:latin typeface="Times New Roman" pitchFamily="18" charset="0"/>
                <a:cs typeface="Times New Roman" pitchFamily="18" charset="0"/>
              </a:rPr>
              <a:t> Амуре. В июле их часть отправили на фронт, под Сталинград. Во время следования к месту  назначения, товарный вагон, в котором везли молодых бойцов, попал под бомбежку.  Многие погибли, а вот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уцелел лишь чудом. Он получил 3 осколочных ранения в ногу. Его тяжело раненного, без сознания, истекающего кровью, случайно нашли  дети из близлежащей деревни. Они сообщили  о раненом солдате своей матери. Та, первое время, ухаживала за ним у себя в доме. Затем бойца перевели в военный госпиталь, откуда и комиссовали, как инвалида 2 группы, негодного к строевой службе. Вернувшись в родную деревню,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устроился работать в колхоз, не смотря на то, что ходил только с помощью костылей. Старший брат с фронта не вернулся, погиб. Первое время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возил продукты на лошади в местный сельмаг из Рыбной Слободы, из </a:t>
            </a:r>
            <a:r>
              <a:rPr lang="ru-RU" sz="1400" dirty="0" err="1">
                <a:latin typeface="Times New Roman" pitchFamily="18" charset="0"/>
                <a:cs typeface="Times New Roman" pitchFamily="18" charset="0"/>
              </a:rPr>
              <a:t>Шумбута</a:t>
            </a:r>
            <a:r>
              <a:rPr lang="ru-RU" sz="1400" dirty="0">
                <a:latin typeface="Times New Roman" pitchFamily="18" charset="0"/>
                <a:cs typeface="Times New Roman" pitchFamily="18" charset="0"/>
              </a:rPr>
              <a:t>. Затем работал бригадиром. Женился в 1945 году. В 1946 году родилась первый ребенок – дочка. (Всего у </a:t>
            </a:r>
            <a:r>
              <a:rPr lang="ru-RU" sz="1400" dirty="0" err="1">
                <a:latin typeface="Times New Roman" pitchFamily="18" charset="0"/>
                <a:cs typeface="Times New Roman" pitchFamily="18" charset="0"/>
              </a:rPr>
              <a:t>Мухамата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абыя</a:t>
            </a:r>
            <a:r>
              <a:rPr lang="ru-RU" sz="1400" dirty="0">
                <a:latin typeface="Times New Roman" pitchFamily="18" charset="0"/>
                <a:cs typeface="Times New Roman" pitchFamily="18" charset="0"/>
              </a:rPr>
              <a:t> было восемь детей – старшая дочь и еще 7 сыновей). В 1954 году семья переела в </a:t>
            </a:r>
            <a:r>
              <a:rPr lang="ru-RU" sz="1400" dirty="0" err="1">
                <a:latin typeface="Times New Roman" pitchFamily="18" charset="0"/>
                <a:cs typeface="Times New Roman" pitchFamily="18" charset="0"/>
              </a:rPr>
              <a:t>Шумурбашское</a:t>
            </a:r>
            <a:r>
              <a:rPr lang="ru-RU" sz="1400" dirty="0">
                <a:latin typeface="Times New Roman" pitchFamily="18" charset="0"/>
                <a:cs typeface="Times New Roman" pitchFamily="18" charset="0"/>
              </a:rPr>
              <a:t> лесничество, где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проработал  техником –лесоводом, а потом лесником.  В 1971 году семья переезжает в Магнитогорск, где покупает дом.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вначале работает  грузчиком в столовой, затем, до самой пенсии, охранником в системе общепита. Работал он и будучи в пенсионном возрасте. Общий трудовой стаж составил более 50 лет. В 1988 году перенес операцию по онкологии. А вот жену, которая тоже страдала от онкологии, спасти не удалось, и в 1991 году она умерла. В 1992 году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вместе с семьей младшего сына переезжает из Магнитогорска в Камский леспромхоз. В настоящее время живет вместе также с семьей своего младшего сына. Всего у </a:t>
            </a:r>
            <a:r>
              <a:rPr lang="ru-RU" sz="1400" dirty="0" err="1">
                <a:latin typeface="Times New Roman" pitchFamily="18" charset="0"/>
                <a:cs typeface="Times New Roman" pitchFamily="18" charset="0"/>
              </a:rPr>
              <a:t>Мухамата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абыя</a:t>
            </a:r>
            <a:r>
              <a:rPr lang="ru-RU" sz="1400" dirty="0">
                <a:latin typeface="Times New Roman" pitchFamily="18" charset="0"/>
                <a:cs typeface="Times New Roman" pitchFamily="18" charset="0"/>
              </a:rPr>
              <a:t> 15 внуков и 14 правнуков. К сожалению, </a:t>
            </a:r>
            <a:r>
              <a:rPr lang="ru-RU" sz="1400" dirty="0" err="1">
                <a:latin typeface="Times New Roman" pitchFamily="18" charset="0"/>
                <a:cs typeface="Times New Roman" pitchFamily="18" charset="0"/>
              </a:rPr>
              <a:t>Мухамат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в данный момент плохо слышит и практически мало что помнит из своего прошлого. Данные записаны со слов младшего сына Каримова </a:t>
            </a:r>
            <a:r>
              <a:rPr lang="ru-RU" sz="1400" dirty="0" err="1">
                <a:latin typeface="Times New Roman" pitchFamily="18" charset="0"/>
                <a:cs typeface="Times New Roman" pitchFamily="18" charset="0"/>
              </a:rPr>
              <a:t>Наиля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Мухаматовича</a:t>
            </a:r>
            <a:r>
              <a:rPr lang="ru-RU" sz="1400" dirty="0">
                <a:latin typeface="Times New Roman" pitchFamily="18" charset="0"/>
                <a:cs typeface="Times New Roman" pitchFamily="18" charset="0"/>
              </a:rPr>
              <a:t>, 1961 года рождения.</a:t>
            </a:r>
          </a:p>
          <a:p>
            <a:pPr lvl="0">
              <a:buNone/>
            </a:pPr>
            <a:endParaRPr lang="ru-RU" sz="1400" dirty="0"/>
          </a:p>
        </p:txBody>
      </p:sp>
      <p:pic>
        <p:nvPicPr>
          <p:cNvPr id="5" name="Рисунок 4" descr="F:\2015_02_03\документ_0015.jpg"/>
          <p:cNvPicPr>
            <a:picLocks noChangeAspect="1"/>
          </p:cNvPicPr>
          <p:nvPr/>
        </p:nvPicPr>
        <p:blipFill>
          <a:blip r:embed="rId2" cstate="print"/>
          <a:srcRect/>
          <a:stretch>
            <a:fillRect/>
          </a:stretch>
        </p:blipFill>
        <p:spPr>
          <a:xfrm>
            <a:off x="238084" y="1714488"/>
            <a:ext cx="2844555" cy="3143272"/>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66646" y="1214422"/>
            <a:ext cx="3337069" cy="5454662"/>
          </a:xfrm>
        </p:spPr>
        <p:txBody>
          <a:bodyPr/>
          <a:lstStyle/>
          <a:p>
            <a:pPr lvl="0">
              <a:buNone/>
            </a:pPr>
            <a:r>
              <a:rPr lang="ru-RU" sz="1600" b="1" dirty="0" err="1">
                <a:solidFill>
                  <a:srgbClr val="FF0000"/>
                </a:solidFill>
              </a:rPr>
              <a:t>Кугарчинова</a:t>
            </a:r>
            <a:r>
              <a:rPr lang="ru-RU" sz="1600" b="1" dirty="0">
                <a:solidFill>
                  <a:srgbClr val="FF0000"/>
                </a:solidFill>
              </a:rPr>
              <a:t> Ольга Михайловна</a:t>
            </a:r>
            <a:endParaRPr lang="ru-RU" sz="1600" dirty="0">
              <a:solidFill>
                <a:srgbClr val="FF0000"/>
              </a:solidFill>
            </a:endParaRPr>
          </a:p>
          <a:p>
            <a:pPr lvl="0"/>
            <a:endParaRPr lang="ru-RU" sz="1600" dirty="0"/>
          </a:p>
        </p:txBody>
      </p:sp>
      <p:sp>
        <p:nvSpPr>
          <p:cNvPr id="4" name="Содержимое 3"/>
          <p:cNvSpPr txBox="1">
            <a:spLocks noGrp="1"/>
          </p:cNvSpPr>
          <p:nvPr>
            <p:ph idx="2"/>
          </p:nvPr>
        </p:nvSpPr>
        <p:spPr>
          <a:xfrm>
            <a:off x="4024298" y="1000108"/>
            <a:ext cx="7558104" cy="5668976"/>
          </a:xfrm>
        </p:spPr>
        <p:txBody>
          <a:bodyPr/>
          <a:lstStyle/>
          <a:p>
            <a:pPr lvl="0"/>
            <a:endParaRPr lang="ru-RU" sz="1200" dirty="0"/>
          </a:p>
          <a:p>
            <a:pPr lvl="0"/>
            <a:endParaRPr lang="ru-RU" sz="1200" dirty="0"/>
          </a:p>
          <a:p>
            <a:pPr lvl="0" algn="just"/>
            <a:r>
              <a:rPr lang="ru-RU" sz="1600" dirty="0" err="1" smtClean="0">
                <a:latin typeface="Times New Roman" pitchFamily="18" charset="0"/>
                <a:cs typeface="Times New Roman" pitchFamily="18" charset="0"/>
              </a:rPr>
              <a:t>Кугарчинова</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Ольга Михайловна родилась в городе Иркутске 7 января 1924 года. В семье было семеро детей . Старший брат </a:t>
            </a:r>
            <a:r>
              <a:rPr lang="ru-RU" sz="1600" dirty="0" err="1">
                <a:latin typeface="Times New Roman" pitchFamily="18" charset="0"/>
                <a:cs typeface="Times New Roman" pitchFamily="18" charset="0"/>
              </a:rPr>
              <a:t>Прокофий</a:t>
            </a:r>
            <a:r>
              <a:rPr lang="ru-RU" sz="1600" dirty="0">
                <a:latin typeface="Times New Roman" pitchFamily="18" charset="0"/>
                <a:cs typeface="Times New Roman" pitchFamily="18" charset="0"/>
              </a:rPr>
              <a:t> ушёл на фронт и не вернулся. Пропал без вести. У него остались жена и двое детей. Ольга Михайловна во время войны помогала фронту, копала с другими людьми окопы. Известие о победе услышала во время работы на поле. Они услышали громкую музыку и пришедшие им на смену люди сказали, что это играет музыка Победы. После войны  вышла замуж, родила 3 сыновей. Работала в колхозе на полевых работах, четыре  года отработала на пилораме в Камском леспромхозе.</a:t>
            </a:r>
          </a:p>
          <a:p>
            <a:pPr lvl="0" algn="just"/>
            <a:r>
              <a:rPr lang="ru-RU" sz="1600" dirty="0">
                <a:latin typeface="Times New Roman" pitchFamily="18" charset="0"/>
                <a:cs typeface="Times New Roman" pitchFamily="18" charset="0"/>
              </a:rPr>
              <a:t>Сейчас живёт в селе </a:t>
            </a:r>
            <a:r>
              <a:rPr lang="ru-RU" sz="1600" dirty="0" err="1">
                <a:latin typeface="Times New Roman" pitchFamily="18" charset="0"/>
                <a:cs typeface="Times New Roman" pitchFamily="18" charset="0"/>
              </a:rPr>
              <a:t>Урманчеево</a:t>
            </a:r>
            <a:r>
              <a:rPr lang="ru-RU" sz="1600" dirty="0">
                <a:latin typeface="Times New Roman" pitchFamily="18" charset="0"/>
                <a:cs typeface="Times New Roman" pitchFamily="18" charset="0"/>
              </a:rPr>
              <a:t> с младшим сыном и невесткой.</a:t>
            </a:r>
          </a:p>
          <a:p>
            <a:pPr lvl="0" algn="just"/>
            <a:endParaRPr lang="ru-RU" sz="1200" dirty="0">
              <a:latin typeface="Times New Roman" pitchFamily="18" charset="0"/>
              <a:cs typeface="Times New Roman" pitchFamily="18" charset="0"/>
            </a:endParaRPr>
          </a:p>
        </p:txBody>
      </p:sp>
      <p:pic>
        <p:nvPicPr>
          <p:cNvPr id="5" name="Рисунок 4" descr="F:\2015_02_03\документ_0010.jpg"/>
          <p:cNvPicPr>
            <a:picLocks noChangeAspect="1"/>
          </p:cNvPicPr>
          <p:nvPr/>
        </p:nvPicPr>
        <p:blipFill>
          <a:blip r:embed="rId2" cstate="print"/>
          <a:srcRect/>
          <a:stretch>
            <a:fillRect/>
          </a:stretch>
        </p:blipFill>
        <p:spPr>
          <a:xfrm>
            <a:off x="666712" y="1714488"/>
            <a:ext cx="2505429" cy="3286148"/>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09522" y="1071546"/>
            <a:ext cx="4058283" cy="5597538"/>
          </a:xfrm>
        </p:spPr>
        <p:txBody>
          <a:bodyPr/>
          <a:lstStyle/>
          <a:p>
            <a:pPr lvl="0" algn="ctr">
              <a:buNone/>
            </a:pPr>
            <a:r>
              <a:rPr lang="ru-RU" sz="1600" b="1" dirty="0" err="1">
                <a:solidFill>
                  <a:srgbClr val="FF0000"/>
                </a:solidFill>
                <a:latin typeface="Times New Roman" pitchFamily="18" charset="0"/>
                <a:cs typeface="Times New Roman" pitchFamily="18" charset="0"/>
              </a:rPr>
              <a:t>Магсумова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Асылбика</a:t>
            </a:r>
            <a:r>
              <a:rPr lang="ru-RU" sz="1600" b="1" dirty="0">
                <a:solidFill>
                  <a:srgbClr val="FF0000"/>
                </a:solidFill>
                <a:latin typeface="Times New Roman" pitchFamily="18" charset="0"/>
                <a:cs typeface="Times New Roman" pitchFamily="18" charset="0"/>
              </a:rPr>
              <a:t> </a:t>
            </a:r>
            <a:endParaRPr lang="en-US" sz="1600" b="1" dirty="0" smtClean="0">
              <a:solidFill>
                <a:srgbClr val="FF0000"/>
              </a:solidFill>
              <a:latin typeface="Times New Roman" pitchFamily="18" charset="0"/>
              <a:cs typeface="Times New Roman" pitchFamily="18" charset="0"/>
            </a:endParaRPr>
          </a:p>
          <a:p>
            <a:pPr lvl="0" algn="ctr">
              <a:buNone/>
            </a:pPr>
            <a:r>
              <a:rPr lang="ru-RU" sz="1600" b="1" dirty="0" err="1" smtClean="0">
                <a:solidFill>
                  <a:srgbClr val="FF0000"/>
                </a:solidFill>
                <a:latin typeface="Times New Roman" pitchFamily="18" charset="0"/>
                <a:cs typeface="Times New Roman" pitchFamily="18" charset="0"/>
              </a:rPr>
              <a:t>Нотфулловна</a:t>
            </a:r>
            <a:endParaRPr lang="ru-RU" sz="1600" dirty="0">
              <a:solidFill>
                <a:srgbClr val="FF0000"/>
              </a:solidFill>
              <a:latin typeface="Times New Roman" pitchFamily="18" charset="0"/>
              <a:cs typeface="Times New Roman" pitchFamily="18" charset="0"/>
            </a:endParaRPr>
          </a:p>
          <a:p>
            <a:pPr lvl="0"/>
            <a:endParaRPr lang="ru-RU" sz="1600" dirty="0"/>
          </a:p>
        </p:txBody>
      </p:sp>
      <p:sp>
        <p:nvSpPr>
          <p:cNvPr id="4" name="Содержимое 3"/>
          <p:cNvSpPr txBox="1">
            <a:spLocks noGrp="1"/>
          </p:cNvSpPr>
          <p:nvPr>
            <p:ph idx="2"/>
          </p:nvPr>
        </p:nvSpPr>
        <p:spPr>
          <a:xfrm>
            <a:off x="3881422" y="1142984"/>
            <a:ext cx="7700980" cy="5526100"/>
          </a:xfrm>
        </p:spPr>
        <p:txBody>
          <a:bodyPr/>
          <a:lstStyle/>
          <a:p>
            <a:pPr lvl="0" algn="just">
              <a:buNone/>
            </a:pPr>
            <a:r>
              <a:rPr lang="en-US" sz="12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Магсумова</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(девичья фамилия </a:t>
            </a:r>
            <a:r>
              <a:rPr lang="ru-RU" sz="1400" dirty="0" err="1">
                <a:latin typeface="Times New Roman" pitchFamily="18" charset="0"/>
                <a:cs typeface="Times New Roman" pitchFamily="18" charset="0"/>
              </a:rPr>
              <a:t>Билалова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Асылбика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Нотфулловна</a:t>
            </a:r>
            <a:r>
              <a:rPr lang="ru-RU" sz="1400" dirty="0">
                <a:latin typeface="Times New Roman" pitchFamily="18" charset="0"/>
                <a:cs typeface="Times New Roman" pitchFamily="18" charset="0"/>
              </a:rPr>
              <a:t> родилась в 1931 году 13 марта в деревне Малые Суни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РТ, в крестьянской семье. В семье была вторым ребенком.  Отец был участником первой мировой войны.  Родители работали в колхозе на сельскохозяйственных работах.   В  семье их  было четыре сестры и два брата ( </a:t>
            </a:r>
            <a:r>
              <a:rPr lang="ru-RU" sz="1400" dirty="0" err="1">
                <a:latin typeface="Times New Roman" pitchFamily="18" charset="0"/>
                <a:cs typeface="Times New Roman" pitchFamily="18" charset="0"/>
              </a:rPr>
              <a:t>Гаухар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Нурбика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Нурфат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Хатмулла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Нурулла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огда</a:t>
            </a:r>
            <a:r>
              <a:rPr lang="ru-RU" sz="1400" dirty="0">
                <a:latin typeface="Times New Roman" pitchFamily="18" charset="0"/>
                <a:cs typeface="Times New Roman" pitchFamily="18" charset="0"/>
              </a:rPr>
              <a:t> началась Великая Отечественная война ей было 10 лет.   Две сестры и один брат  уехали работать  В Пермскую область в  г.Кизил, работали на шахте.  </a:t>
            </a:r>
            <a:r>
              <a:rPr lang="ru-RU" sz="1400" dirty="0" err="1">
                <a:latin typeface="Times New Roman" pitchFamily="18" charset="0"/>
                <a:cs typeface="Times New Roman" pitchFamily="18" charset="0"/>
              </a:rPr>
              <a:t>Асылбика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Нотфулловна</a:t>
            </a:r>
            <a:r>
              <a:rPr lang="ru-RU" sz="1400" dirty="0">
                <a:latin typeface="Times New Roman" pitchFamily="18" charset="0"/>
                <a:cs typeface="Times New Roman" pitchFamily="18" charset="0"/>
              </a:rPr>
              <a:t> закончила 4 класса.  Школа была только начальная. Вспоминает, что в школу ходили босиком, только зимой на босую  ногу одевали валенки,  которые валял их родственник.  Да и одежды тоже толком никакой не было, донашивали, перешивали, перевязывали.  Во  время войны вместе со взрослыми женщинами работала на поле. Всю работу приходилось делать вручную. Весной сажали зерновые культуры, все лето пололи от сорняков, осенью также  вручную собирали в снопы, на счету был каждый колосок. До поздней осени работала на току. Работали за трудодни (палочки). Зимой вязали фронтовикам шерстяные варежки и носки. Был план.  Младший брат работал механизатором.     В конце войны работала помощницей повара, варили еду на полевом стане во время сельхоз работ.   В 1955 году вышла замуж  за </a:t>
            </a:r>
            <a:r>
              <a:rPr lang="ru-RU" sz="1400" dirty="0" err="1">
                <a:latin typeface="Times New Roman" pitchFamily="18" charset="0"/>
                <a:cs typeface="Times New Roman" pitchFamily="18" charset="0"/>
              </a:rPr>
              <a:t>Магсумова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Габдулхая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Магсумовича</a:t>
            </a:r>
            <a:r>
              <a:rPr lang="ru-RU" sz="1400" dirty="0">
                <a:latin typeface="Times New Roman" pitchFamily="18" charset="0"/>
                <a:cs typeface="Times New Roman" pitchFamily="18" charset="0"/>
              </a:rPr>
              <a:t> 1929  года рождения и переехала  к нему в п.Зверосовхоза.  С мужем родили троих детей - 2 мальчика и девочку (</a:t>
            </a:r>
            <a:r>
              <a:rPr lang="ru-RU" sz="1400" dirty="0" err="1">
                <a:latin typeface="Times New Roman" pitchFamily="18" charset="0"/>
                <a:cs typeface="Times New Roman" pitchFamily="18" charset="0"/>
              </a:rPr>
              <a:t>Гумар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Рауф,Альфия</a:t>
            </a:r>
            <a:r>
              <a:rPr lang="ru-RU" sz="1400" dirty="0">
                <a:latin typeface="Times New Roman" pitchFamily="18" charset="0"/>
                <a:cs typeface="Times New Roman" pitchFamily="18" charset="0"/>
              </a:rPr>
              <a:t>).  Сначала муж работал плотником, затем  устроился штукатуром - маляром. С мужем жили хорошо.   В 1991 году муж умер.       </a:t>
            </a:r>
            <a:r>
              <a:rPr lang="ru-RU" sz="1400" dirty="0" smtClean="0">
                <a:latin typeface="Times New Roman" pitchFamily="18" charset="0"/>
                <a:cs typeface="Times New Roman" pitchFamily="18" charset="0"/>
              </a:rPr>
              <a:t>                                                  </a:t>
            </a:r>
            <a:endParaRPr lang="en-US" sz="1400" dirty="0" smtClean="0">
              <a:latin typeface="Times New Roman" pitchFamily="18" charset="0"/>
              <a:cs typeface="Times New Roman" pitchFamily="18" charset="0"/>
            </a:endParaRPr>
          </a:p>
          <a:p>
            <a:pPr lvl="0" algn="just">
              <a:buNone/>
            </a:pPr>
            <a:r>
              <a:rPr lang="en-US"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В </a:t>
            </a:r>
            <a:r>
              <a:rPr lang="ru-RU" sz="1400" dirty="0">
                <a:latin typeface="Times New Roman" pitchFamily="18" charset="0"/>
                <a:cs typeface="Times New Roman" pitchFamily="18" charset="0"/>
              </a:rPr>
              <a:t>Зверосовхозе </a:t>
            </a:r>
            <a:r>
              <a:rPr lang="ru-RU" sz="1400" dirty="0" err="1">
                <a:latin typeface="Times New Roman" pitchFamily="18" charset="0"/>
                <a:cs typeface="Times New Roman" pitchFamily="18" charset="0"/>
              </a:rPr>
              <a:t>Асылбика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Нотфулловна</a:t>
            </a:r>
            <a:r>
              <a:rPr lang="ru-RU" sz="1400" dirty="0">
                <a:latin typeface="Times New Roman" pitchFamily="18" charset="0"/>
                <a:cs typeface="Times New Roman" pitchFamily="18" charset="0"/>
              </a:rPr>
              <a:t> также работала на </a:t>
            </a:r>
            <a:r>
              <a:rPr lang="ru-RU" sz="1400" dirty="0" smtClean="0">
                <a:latin typeface="Times New Roman" pitchFamily="18" charset="0"/>
                <a:cs typeface="Times New Roman" pitchFamily="18" charset="0"/>
              </a:rPr>
              <a:t>сельскохозяйственных </a:t>
            </a:r>
            <a:r>
              <a:rPr lang="ru-RU" sz="1400" dirty="0">
                <a:latin typeface="Times New Roman" pitchFamily="18" charset="0"/>
                <a:cs typeface="Times New Roman" pitchFamily="18" charset="0"/>
              </a:rPr>
              <a:t>работах.   В 1964 году стала работать техничкой в Доме культуры, проработала до 1985 года. В 1985 году Дом культуры сгорел. После этого пошла работать  на звероферму, устроилась   </a:t>
            </a:r>
            <a:r>
              <a:rPr lang="ru-RU" sz="1400" dirty="0" err="1">
                <a:latin typeface="Times New Roman" pitchFamily="18" charset="0"/>
                <a:cs typeface="Times New Roman" pitchFamily="18" charset="0"/>
              </a:rPr>
              <a:t>песцеводом</a:t>
            </a:r>
            <a:r>
              <a:rPr lang="ru-RU" sz="1400" dirty="0">
                <a:latin typeface="Times New Roman" pitchFamily="18" charset="0"/>
                <a:cs typeface="Times New Roman" pitchFamily="18" charset="0"/>
              </a:rPr>
              <a:t> . Сейчас находится  на заслуженном отдыхе.  У </a:t>
            </a:r>
            <a:r>
              <a:rPr lang="ru-RU" sz="1400" dirty="0" err="1">
                <a:latin typeface="Times New Roman" pitchFamily="18" charset="0"/>
                <a:cs typeface="Times New Roman" pitchFamily="18" charset="0"/>
              </a:rPr>
              <a:t>Асылбики</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Нотфулловны</a:t>
            </a:r>
            <a:r>
              <a:rPr lang="ru-RU" sz="1400" dirty="0">
                <a:latin typeface="Times New Roman" pitchFamily="18" charset="0"/>
                <a:cs typeface="Times New Roman" pitchFamily="18" charset="0"/>
              </a:rPr>
              <a:t> 2 внука и 2 внучки, 1 правнук.</a:t>
            </a:r>
          </a:p>
          <a:p>
            <a:pPr lvl="0">
              <a:buNone/>
            </a:pPr>
            <a:endParaRPr lang="ru-RU" sz="1400" dirty="0"/>
          </a:p>
        </p:txBody>
      </p:sp>
      <p:pic>
        <p:nvPicPr>
          <p:cNvPr id="5" name="Рисунок 4" descr="C:\Users\5\Desktop\ветераны тыла\Магсумова А.Н\DSC_0168.JPG"/>
          <p:cNvPicPr>
            <a:picLocks noChangeAspect="1"/>
          </p:cNvPicPr>
          <p:nvPr/>
        </p:nvPicPr>
        <p:blipFill>
          <a:blip r:embed="rId2" cstate="print"/>
          <a:srcRect/>
          <a:stretch>
            <a:fillRect/>
          </a:stretch>
        </p:blipFill>
        <p:spPr>
          <a:xfrm>
            <a:off x="1452530" y="1857364"/>
            <a:ext cx="2232251" cy="3191640"/>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80960" y="1142984"/>
            <a:ext cx="3194755" cy="5526100"/>
          </a:xfrm>
        </p:spPr>
        <p:txBody>
          <a:bodyPr/>
          <a:lstStyle/>
          <a:p>
            <a:pPr lvl="0">
              <a:buNone/>
            </a:pPr>
            <a:r>
              <a:rPr lang="ru-RU" sz="1600" b="1" dirty="0">
                <a:solidFill>
                  <a:srgbClr val="FF0000"/>
                </a:solidFill>
                <a:latin typeface="Times New Roman" pitchFamily="18" charset="0"/>
                <a:cs typeface="Times New Roman" pitchFamily="18" charset="0"/>
              </a:rPr>
              <a:t>МАХМУТОВА ТАСКИРА ЗАГИДОВНА</a:t>
            </a:r>
            <a:endParaRPr lang="ru-RU" sz="1600" dirty="0">
              <a:solidFill>
                <a:srgbClr val="FF0000"/>
              </a:solidFill>
              <a:latin typeface="Times New Roman" pitchFamily="18" charset="0"/>
              <a:cs typeface="Times New Roman" pitchFamily="18" charset="0"/>
            </a:endParaRPr>
          </a:p>
          <a:p>
            <a:pPr lvl="0">
              <a:buNone/>
            </a:pPr>
            <a:endParaRPr lang="ru-RU" sz="1600" dirty="0">
              <a:solidFill>
                <a:srgbClr val="FF0000"/>
              </a:solidFill>
            </a:endParaRPr>
          </a:p>
        </p:txBody>
      </p:sp>
      <p:sp>
        <p:nvSpPr>
          <p:cNvPr id="4" name="Содержимое 3"/>
          <p:cNvSpPr txBox="1">
            <a:spLocks noGrp="1"/>
          </p:cNvSpPr>
          <p:nvPr>
            <p:ph idx="2"/>
          </p:nvPr>
        </p:nvSpPr>
        <p:spPr>
          <a:xfrm>
            <a:off x="3381356" y="1000109"/>
            <a:ext cx="8501122" cy="5668976"/>
          </a:xfrm>
        </p:spPr>
        <p:txBody>
          <a:bodyPr/>
          <a:lstStyle/>
          <a:p>
            <a:pPr lvl="0" algn="just"/>
            <a:r>
              <a:rPr lang="ru-RU" sz="1400" dirty="0">
                <a:latin typeface="Times New Roman" pitchFamily="18" charset="0"/>
                <a:cs typeface="Times New Roman" pitchFamily="18" charset="0"/>
              </a:rPr>
              <a:t>Труженица тыла -  </a:t>
            </a:r>
            <a:r>
              <a:rPr lang="ru-RU" sz="1400" dirty="0" err="1">
                <a:latin typeface="Times New Roman" pitchFamily="18" charset="0"/>
                <a:cs typeface="Times New Roman" pitchFamily="18" charset="0"/>
              </a:rPr>
              <a:t>Махмутова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Таскира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Загидовна</a:t>
            </a:r>
            <a:r>
              <a:rPr lang="ru-RU" sz="1400" dirty="0">
                <a:latin typeface="Times New Roman" pitchFamily="18" charset="0"/>
                <a:cs typeface="Times New Roman" pitchFamily="18" charset="0"/>
              </a:rPr>
              <a:t>  родилась 29 декабря  в 1929 году в  крестьянской  многодетной семье  в деревне </a:t>
            </a:r>
            <a:r>
              <a:rPr lang="ru-RU" sz="1400" dirty="0" err="1">
                <a:latin typeface="Times New Roman" pitchFamily="18" charset="0"/>
                <a:cs typeface="Times New Roman" pitchFamily="18" charset="0"/>
              </a:rPr>
              <a:t>Биектау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Кызылюлдузского</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Рыбнослободского</a:t>
            </a:r>
            <a:r>
              <a:rPr lang="ru-RU" sz="1400" dirty="0">
                <a:latin typeface="Times New Roman" pitchFamily="18" charset="0"/>
                <a:cs typeface="Times New Roman" pitchFamily="18" charset="0"/>
              </a:rPr>
              <a:t>) района.   В семье была третьим ребёнком. Когда началась Великая Отечественная война, ей было 12 лет. Отца звали </a:t>
            </a:r>
            <a:r>
              <a:rPr lang="ru-RU" sz="1400" dirty="0" err="1">
                <a:latin typeface="Times New Roman" pitchFamily="18" charset="0"/>
                <a:cs typeface="Times New Roman" pitchFamily="18" charset="0"/>
              </a:rPr>
              <a:t>Загид</a:t>
            </a:r>
            <a:r>
              <a:rPr lang="ru-RU" sz="1400" dirty="0">
                <a:latin typeface="Times New Roman" pitchFamily="18" charset="0"/>
                <a:cs typeface="Times New Roman" pitchFamily="18" charset="0"/>
              </a:rPr>
              <a:t>, а маму – </a:t>
            </a:r>
            <a:r>
              <a:rPr lang="ru-RU" sz="1400" dirty="0" err="1">
                <a:latin typeface="Times New Roman" pitchFamily="18" charset="0"/>
                <a:cs typeface="Times New Roman" pitchFamily="18" charset="0"/>
              </a:rPr>
              <a:t>Асылбика</a:t>
            </a:r>
            <a:r>
              <a:rPr lang="ru-RU" sz="1400" dirty="0">
                <a:latin typeface="Times New Roman" pitchFamily="18" charset="0"/>
                <a:cs typeface="Times New Roman" pitchFamily="18" charset="0"/>
              </a:rPr>
              <a:t>.  В семье  воспитывалось шестеро детей. Старшая сестра – </a:t>
            </a:r>
            <a:r>
              <a:rPr lang="ru-RU" sz="1400" dirty="0" err="1">
                <a:latin typeface="Times New Roman" pitchFamily="18" charset="0"/>
                <a:cs typeface="Times New Roman" pitchFamily="18" charset="0"/>
              </a:rPr>
              <a:t>Закия</a:t>
            </a:r>
            <a:r>
              <a:rPr lang="ru-RU" sz="1400" dirty="0">
                <a:latin typeface="Times New Roman" pitchFamily="18" charset="0"/>
                <a:cs typeface="Times New Roman" pitchFamily="18" charset="0"/>
              </a:rPr>
              <a:t>, старший брат – </a:t>
            </a:r>
            <a:r>
              <a:rPr lang="ru-RU" sz="1400" dirty="0" err="1">
                <a:latin typeface="Times New Roman" pitchFamily="18" charset="0"/>
                <a:cs typeface="Times New Roman" pitchFamily="18" charset="0"/>
              </a:rPr>
              <a:t>Назип</a:t>
            </a:r>
            <a:r>
              <a:rPr lang="ru-RU" sz="1400" dirty="0">
                <a:latin typeface="Times New Roman" pitchFamily="18" charset="0"/>
                <a:cs typeface="Times New Roman" pitchFamily="18" charset="0"/>
              </a:rPr>
              <a:t>, младшие братья – </a:t>
            </a:r>
            <a:r>
              <a:rPr lang="ru-RU" sz="1400" dirty="0" err="1">
                <a:latin typeface="Times New Roman" pitchFamily="18" charset="0"/>
                <a:cs typeface="Times New Roman" pitchFamily="18" charset="0"/>
              </a:rPr>
              <a:t>Вакиф</a:t>
            </a:r>
            <a:r>
              <a:rPr lang="ru-RU" sz="1400" dirty="0">
                <a:latin typeface="Times New Roman" pitchFamily="18" charset="0"/>
                <a:cs typeface="Times New Roman" pitchFamily="18" charset="0"/>
              </a:rPr>
              <a:t> и Хамит и младшая сестрёнка – </a:t>
            </a:r>
            <a:r>
              <a:rPr lang="ru-RU" sz="1400" dirty="0" err="1">
                <a:latin typeface="Times New Roman" pitchFamily="18" charset="0"/>
                <a:cs typeface="Times New Roman" pitchFamily="18" charset="0"/>
              </a:rPr>
              <a:t>Накия</a:t>
            </a:r>
            <a:r>
              <a:rPr lang="ru-RU" sz="1400" dirty="0">
                <a:latin typeface="Times New Roman" pitchFamily="18" charset="0"/>
                <a:cs typeface="Times New Roman" pitchFamily="18" charset="0"/>
              </a:rPr>
              <a:t>. Отец работал заготовщиком, а мама воспитывала детей. </a:t>
            </a:r>
            <a:r>
              <a:rPr lang="ru-RU" sz="1400" dirty="0" err="1">
                <a:latin typeface="Times New Roman" pitchFamily="18" charset="0"/>
                <a:cs typeface="Times New Roman" pitchFamily="18" charset="0"/>
              </a:rPr>
              <a:t>Таскира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Загидовна</a:t>
            </a:r>
            <a:r>
              <a:rPr lang="ru-RU" sz="1400" dirty="0">
                <a:latin typeface="Times New Roman" pitchFamily="18" charset="0"/>
                <a:cs typeface="Times New Roman" pitchFamily="18" charset="0"/>
              </a:rPr>
              <a:t> имеет начальное образование. Отец </a:t>
            </a:r>
            <a:r>
              <a:rPr lang="ru-RU" sz="1400" dirty="0" err="1">
                <a:latin typeface="Times New Roman" pitchFamily="18" charset="0"/>
                <a:cs typeface="Times New Roman" pitchFamily="18" charset="0"/>
              </a:rPr>
              <a:t>Загид</a:t>
            </a:r>
            <a:r>
              <a:rPr lang="ru-RU" sz="1400" dirty="0">
                <a:latin typeface="Times New Roman" pitchFamily="18" charset="0"/>
                <a:cs typeface="Times New Roman" pitchFamily="18" charset="0"/>
              </a:rPr>
              <a:t> в 1943 год ушёл на фронт. Мать остаётся   с шестью детьми.  С печалью  на глазах рассказывает о том, что время было очень тяжелое: голод, холод. Героиня нашего рассказа помнит, как их мать с односельчанами ходила на поле собирать гнилую картошку. Самой старшей из детей была </a:t>
            </a:r>
            <a:r>
              <a:rPr lang="ru-RU" sz="1400" dirty="0" err="1">
                <a:latin typeface="Times New Roman" pitchFamily="18" charset="0"/>
                <a:cs typeface="Times New Roman" pitchFamily="18" charset="0"/>
              </a:rPr>
              <a:t>Закия</a:t>
            </a:r>
            <a:r>
              <a:rPr lang="ru-RU" sz="1400" dirty="0">
                <a:latin typeface="Times New Roman" pitchFamily="18" charset="0"/>
                <a:cs typeface="Times New Roman" pitchFamily="18" charset="0"/>
              </a:rPr>
              <a:t>. В это время она работала на ферме, сыновья –</a:t>
            </a:r>
            <a:r>
              <a:rPr lang="ru-RU" sz="1400" dirty="0" err="1">
                <a:latin typeface="Times New Roman" pitchFamily="18" charset="0"/>
                <a:cs typeface="Times New Roman" pitchFamily="18" charset="0"/>
              </a:rPr>
              <a:t>Назип</a:t>
            </a:r>
            <a:r>
              <a:rPr lang="ru-RU" sz="1400" dirty="0">
                <a:latin typeface="Times New Roman" pitchFamily="18" charset="0"/>
                <a:cs typeface="Times New Roman" pitchFamily="18" charset="0"/>
              </a:rPr>
              <a:t> и </a:t>
            </a:r>
            <a:r>
              <a:rPr lang="ru-RU" sz="1400" dirty="0" err="1">
                <a:latin typeface="Times New Roman" pitchFamily="18" charset="0"/>
                <a:cs typeface="Times New Roman" pitchFamily="18" charset="0"/>
              </a:rPr>
              <a:t>Вакиф</a:t>
            </a:r>
            <a:r>
              <a:rPr lang="ru-RU" sz="1400" dirty="0">
                <a:latin typeface="Times New Roman" pitchFamily="18" charset="0"/>
                <a:cs typeface="Times New Roman" pitchFamily="18" charset="0"/>
              </a:rPr>
              <a:t> отправились в Сибирь на шахту. Хорошо помнит </a:t>
            </a:r>
            <a:r>
              <a:rPr lang="ru-RU" sz="1400" dirty="0" err="1">
                <a:latin typeface="Times New Roman" pitchFamily="18" charset="0"/>
                <a:cs typeface="Times New Roman" pitchFamily="18" charset="0"/>
              </a:rPr>
              <a:t>Таскира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Загидовна</a:t>
            </a:r>
            <a:r>
              <a:rPr lang="ru-RU" sz="1400" dirty="0">
                <a:latin typeface="Times New Roman" pitchFamily="18" charset="0"/>
                <a:cs typeface="Times New Roman" pitchFamily="18" charset="0"/>
              </a:rPr>
              <a:t> день, когда село облетела радостная и долгожданная весть об окончании войны.  Победу эта семья встретила с большим ожиданием, с большой радостью. Отец вернулся живым и здоровым.  Вернувшись с войны, он вновь продолжил свою деятельность, работал  заготовщиком.  В послевоенные годы </a:t>
            </a:r>
            <a:r>
              <a:rPr lang="ru-RU" sz="1400" dirty="0" err="1">
                <a:latin typeface="Times New Roman" pitchFamily="18" charset="0"/>
                <a:cs typeface="Times New Roman" pitchFamily="18" charset="0"/>
              </a:rPr>
              <a:t>Таскира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Загидовна</a:t>
            </a:r>
            <a:r>
              <a:rPr lang="ru-RU" sz="1400" dirty="0">
                <a:latin typeface="Times New Roman" pitchFamily="18" charset="0"/>
                <a:cs typeface="Times New Roman" pitchFamily="18" charset="0"/>
              </a:rPr>
              <a:t> работала в колхозе. В 1948 году вышла замуж за </a:t>
            </a:r>
            <a:r>
              <a:rPr lang="ru-RU" sz="1400" dirty="0" err="1">
                <a:latin typeface="Times New Roman" pitchFamily="18" charset="0"/>
                <a:cs typeface="Times New Roman" pitchFamily="18" charset="0"/>
              </a:rPr>
              <a:t>Махмутова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Мухамеда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Махмутовича</a:t>
            </a:r>
            <a:r>
              <a:rPr lang="ru-RU" sz="1400" dirty="0">
                <a:latin typeface="Times New Roman" pitchFamily="18" charset="0"/>
                <a:cs typeface="Times New Roman" pitchFamily="18" charset="0"/>
              </a:rPr>
              <a:t>. Родила и вырастила семерых детей. Все они на сегодняшний день живы и здоровы. Старшая дочь Суфия 1950 г. р., сын </a:t>
            </a:r>
            <a:r>
              <a:rPr lang="ru-RU" sz="1400" dirty="0" err="1">
                <a:latin typeface="Times New Roman" pitchFamily="18" charset="0"/>
                <a:cs typeface="Times New Roman" pitchFamily="18" charset="0"/>
              </a:rPr>
              <a:t>Ильдус</a:t>
            </a:r>
            <a:r>
              <a:rPr lang="ru-RU" sz="1400" dirty="0">
                <a:latin typeface="Times New Roman" pitchFamily="18" charset="0"/>
                <a:cs typeface="Times New Roman" pitchFamily="18" charset="0"/>
              </a:rPr>
              <a:t> 1954 г.р.,  дочь -  </a:t>
            </a:r>
            <a:r>
              <a:rPr lang="ru-RU" sz="1400" dirty="0" err="1">
                <a:latin typeface="Times New Roman" pitchFamily="18" charset="0"/>
                <a:cs typeface="Times New Roman" pitchFamily="18" charset="0"/>
              </a:rPr>
              <a:t>Илхамия</a:t>
            </a:r>
            <a:r>
              <a:rPr lang="ru-RU" sz="1400" dirty="0">
                <a:latin typeface="Times New Roman" pitchFamily="18" charset="0"/>
                <a:cs typeface="Times New Roman" pitchFamily="18" charset="0"/>
              </a:rPr>
              <a:t> 1958 г. р., на заслуженном отдыхе. Сын </a:t>
            </a:r>
            <a:r>
              <a:rPr lang="ru-RU" sz="1400" dirty="0" err="1">
                <a:latin typeface="Times New Roman" pitchFamily="18" charset="0"/>
                <a:cs typeface="Times New Roman" pitchFamily="18" charset="0"/>
              </a:rPr>
              <a:t>Рамиль</a:t>
            </a:r>
            <a:r>
              <a:rPr lang="ru-RU" sz="1400" dirty="0">
                <a:latin typeface="Times New Roman" pitchFamily="18" charset="0"/>
                <a:cs typeface="Times New Roman" pitchFamily="18" charset="0"/>
              </a:rPr>
              <a:t> 1961 г. р. живёт и работает в </a:t>
            </a:r>
            <a:r>
              <a:rPr lang="ru-RU" sz="1400" dirty="0" err="1">
                <a:latin typeface="Times New Roman" pitchFamily="18" charset="0"/>
                <a:cs typeface="Times New Roman" pitchFamily="18" charset="0"/>
              </a:rPr>
              <a:t>Нурлатском</a:t>
            </a:r>
            <a:r>
              <a:rPr lang="ru-RU" sz="1400" dirty="0">
                <a:latin typeface="Times New Roman" pitchFamily="18" charset="0"/>
                <a:cs typeface="Times New Roman" pitchFamily="18" charset="0"/>
              </a:rPr>
              <a:t> районе. Сын - </a:t>
            </a:r>
            <a:r>
              <a:rPr lang="ru-RU" sz="1400" dirty="0" err="1">
                <a:latin typeface="Times New Roman" pitchFamily="18" charset="0"/>
                <a:cs typeface="Times New Roman" pitchFamily="18" charset="0"/>
              </a:rPr>
              <a:t>Камиль</a:t>
            </a:r>
            <a:r>
              <a:rPr lang="ru-RU" sz="1400" dirty="0">
                <a:latin typeface="Times New Roman" pitchFamily="18" charset="0"/>
                <a:cs typeface="Times New Roman" pitchFamily="18" charset="0"/>
              </a:rPr>
              <a:t> 1964 г.р. – работает в Казани строителем, а младший сын </a:t>
            </a:r>
            <a:r>
              <a:rPr lang="ru-RU" sz="1400" dirty="0" err="1">
                <a:latin typeface="Times New Roman" pitchFamily="18" charset="0"/>
                <a:cs typeface="Times New Roman" pitchFamily="18" charset="0"/>
              </a:rPr>
              <a:t>Миннахмат</a:t>
            </a:r>
            <a:r>
              <a:rPr lang="ru-RU" sz="1400" dirty="0">
                <a:latin typeface="Times New Roman" pitchFamily="18" charset="0"/>
                <a:cs typeface="Times New Roman" pitchFamily="18" charset="0"/>
              </a:rPr>
              <a:t> 1973 г. р. проживает  в </a:t>
            </a:r>
            <a:r>
              <a:rPr lang="ru-RU" sz="1400" dirty="0" err="1">
                <a:latin typeface="Times New Roman" pitchFamily="18" charset="0"/>
                <a:cs typeface="Times New Roman" pitchFamily="18" charset="0"/>
              </a:rPr>
              <a:t>Азнакаевском</a:t>
            </a:r>
            <a:r>
              <a:rPr lang="ru-RU" sz="1400" dirty="0">
                <a:latin typeface="Times New Roman" pitchFamily="18" charset="0"/>
                <a:cs typeface="Times New Roman" pitchFamily="18" charset="0"/>
              </a:rPr>
              <a:t> районе, является  предпринимателем. В 2014 наша героиня справила большой юбилей – 85 </a:t>
            </a:r>
            <a:r>
              <a:rPr lang="ru-RU" sz="1400" dirty="0" err="1">
                <a:latin typeface="Times New Roman" pitchFamily="18" charset="0"/>
                <a:cs typeface="Times New Roman" pitchFamily="18" charset="0"/>
              </a:rPr>
              <a:t>летие</a:t>
            </a:r>
            <a:r>
              <a:rPr lang="ru-RU" sz="1400" dirty="0">
                <a:latin typeface="Times New Roman" pitchFamily="18" charset="0"/>
                <a:cs typeface="Times New Roman" pitchFamily="18" charset="0"/>
              </a:rPr>
              <a:t> в городе Казани в кругу своих всех детей и родственников. Так и живет она со своей старшей дочерью с </a:t>
            </a:r>
            <a:r>
              <a:rPr lang="ru-RU" sz="1400" dirty="0" err="1">
                <a:latin typeface="Times New Roman" pitchFamily="18" charset="0"/>
                <a:cs typeface="Times New Roman" pitchFamily="18" charset="0"/>
              </a:rPr>
              <a:t>Суфиёй</a:t>
            </a:r>
            <a:r>
              <a:rPr lang="ru-RU" sz="1400" dirty="0">
                <a:latin typeface="Times New Roman" pitchFamily="18" charset="0"/>
                <a:cs typeface="Times New Roman" pitchFamily="18" charset="0"/>
              </a:rPr>
              <a:t>  в добротном доме  на радость своим родным и близким людям эта трудолюбивая, скромная в своей душевной красоте женщина. Сейчас у неё много внуков и  правнуков. Дети навещают часто, очень любят свою мать. Со слов её дочери, </a:t>
            </a:r>
            <a:r>
              <a:rPr lang="ru-RU" sz="1400" dirty="0" err="1">
                <a:latin typeface="Times New Roman" pitchFamily="18" charset="0"/>
                <a:cs typeface="Times New Roman" pitchFamily="18" charset="0"/>
              </a:rPr>
              <a:t>Таскира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Загидовна</a:t>
            </a:r>
            <a:r>
              <a:rPr lang="ru-RU" sz="1400" dirty="0">
                <a:latin typeface="Times New Roman" pitchFamily="18" charset="0"/>
                <a:cs typeface="Times New Roman" pitchFamily="18" charset="0"/>
              </a:rPr>
              <a:t> пока на здоровье не жалуется. Пожелав ей ещё раз здоровья, долгих лет жизни и мирного неба над головой я хочу закончить свой рассказ о ней. Долгих лет жизни мы желаем Вам. Живите долго и счастливо. Вы это заслужили.</a:t>
            </a:r>
          </a:p>
          <a:p>
            <a:pPr lvl="0" algn="just">
              <a:buNone/>
            </a:pPr>
            <a:endParaRPr lang="ru-RU" sz="1200" dirty="0">
              <a:latin typeface="Times New Roman" pitchFamily="18" charset="0"/>
              <a:cs typeface="Times New Roman" pitchFamily="18" charset="0"/>
            </a:endParaRPr>
          </a:p>
        </p:txBody>
      </p:sp>
      <p:pic>
        <p:nvPicPr>
          <p:cNvPr id="5" name="Рисунок 4" descr="C:\Users\Лейсан Шигапова\Desktop\2015-02-02 10.05.24.jpg"/>
          <p:cNvPicPr>
            <a:picLocks noChangeAspect="1"/>
          </p:cNvPicPr>
          <p:nvPr/>
        </p:nvPicPr>
        <p:blipFill>
          <a:blip r:embed="rId2" cstate="print"/>
          <a:srcRect/>
          <a:stretch>
            <a:fillRect/>
          </a:stretch>
        </p:blipFill>
        <p:spPr>
          <a:xfrm>
            <a:off x="452398" y="1857364"/>
            <a:ext cx="2304260" cy="2834630"/>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238084" y="1142984"/>
            <a:ext cx="3265631" cy="5526100"/>
          </a:xfrm>
        </p:spPr>
        <p:txBody>
          <a:bodyPr/>
          <a:lstStyle/>
          <a:p>
            <a:pPr lvl="0">
              <a:buNone/>
            </a:pPr>
            <a:r>
              <a:rPr lang="ru-RU" sz="1600" b="1" dirty="0" err="1">
                <a:solidFill>
                  <a:srgbClr val="FF0000"/>
                </a:solidFill>
                <a:latin typeface="Times New Roman" pitchFamily="18" charset="0"/>
                <a:cs typeface="Times New Roman" pitchFamily="18" charset="0"/>
              </a:rPr>
              <a:t>Такаева</a:t>
            </a:r>
            <a:r>
              <a:rPr lang="ru-RU" sz="1600" b="1" dirty="0">
                <a:solidFill>
                  <a:srgbClr val="FF0000"/>
                </a:solidFill>
                <a:latin typeface="Times New Roman" pitchFamily="18" charset="0"/>
                <a:cs typeface="Times New Roman" pitchFamily="18" charset="0"/>
              </a:rPr>
              <a:t> Анна Ивановна.</a:t>
            </a:r>
            <a:endParaRPr lang="ru-RU" sz="1600" dirty="0">
              <a:solidFill>
                <a:srgbClr val="FF0000"/>
              </a:solidFill>
              <a:latin typeface="Times New Roman" pitchFamily="18" charset="0"/>
              <a:cs typeface="Times New Roman" pitchFamily="18" charset="0"/>
            </a:endParaRPr>
          </a:p>
        </p:txBody>
      </p:sp>
      <p:sp>
        <p:nvSpPr>
          <p:cNvPr id="4" name="Содержимое 3"/>
          <p:cNvSpPr txBox="1">
            <a:spLocks noGrp="1"/>
          </p:cNvSpPr>
          <p:nvPr>
            <p:ph idx="2"/>
          </p:nvPr>
        </p:nvSpPr>
        <p:spPr>
          <a:xfrm>
            <a:off x="3719733" y="1600200"/>
            <a:ext cx="7862669" cy="5068884"/>
          </a:xfrm>
        </p:spPr>
        <p:txBody>
          <a:bodyPr/>
          <a:lstStyle/>
          <a:p>
            <a:pPr lvl="0" algn="just"/>
            <a:r>
              <a:rPr lang="ru-RU" sz="1400" dirty="0">
                <a:latin typeface="Times New Roman" pitchFamily="18" charset="0"/>
                <a:cs typeface="Times New Roman" pitchFamily="18" charset="0"/>
              </a:rPr>
              <a:t>Анна Ивановна родилась 15 января 1926 года в деревне </a:t>
            </a:r>
            <a:r>
              <a:rPr lang="ru-RU" sz="1400" dirty="0" err="1">
                <a:latin typeface="Times New Roman" pitchFamily="18" charset="0"/>
                <a:cs typeface="Times New Roman" pitchFamily="18" charset="0"/>
              </a:rPr>
              <a:t>Уреево</a:t>
            </a:r>
            <a:r>
              <a:rPr lang="ru-RU" sz="1400" dirty="0">
                <a:latin typeface="Times New Roman" pitchFamily="18" charset="0"/>
                <a:cs typeface="Times New Roman" pitchFamily="18" charset="0"/>
              </a:rPr>
              <a:t> Кызыл – </a:t>
            </a:r>
            <a:r>
              <a:rPr lang="ru-RU" sz="1400" dirty="0" err="1">
                <a:latin typeface="Times New Roman" pitchFamily="18" charset="0"/>
                <a:cs typeface="Times New Roman" pitchFamily="18" charset="0"/>
              </a:rPr>
              <a:t>Йолдызского</a:t>
            </a:r>
            <a:r>
              <a:rPr lang="ru-RU" sz="1400" dirty="0">
                <a:latin typeface="Times New Roman" pitchFamily="18" charset="0"/>
                <a:cs typeface="Times New Roman" pitchFamily="18" charset="0"/>
              </a:rPr>
              <a:t>  (ныне Рыбно - Слободского) района. Ее оба родителя работали в колхозе. В семье было всего шестеро детей, она была третьим  ребенком. Анна Ивановна получила полное среднее образование, закончив десять классов. Из семьи Анны Ивановны ушли на фронт два дяди. Самый старший дядя родился в 1916 году. А отец Анны Ивановны не попал на фронт  по  возрасту. Провожая на войну своих родственников, они плакали  горькими слезами и молились, чтобы они вернулись живыми. Их мольбы были услышаны. Все радовались, плакали, но в этот раз слезами счастья.  «Эти чувства  радости, счастья, испытанные нами, не просто передать словами»,  - со слезами на глазах  говорит Анна Ивановна. Годы войны были трудными, они ели все, что было на земле: лебеду, гнилую картошку-все,  что можно было есть. Анна Ивановна,  как и ее родители,  работала в колхозе и  помогала по хозяйству дома. О начале  войны Анна Ивановна точно не помнит, но помнит о том,  как они встретили победу и как им сообщили  об этой победе. Когда Анна Ивановна шла на  учебу по улице </a:t>
            </a:r>
            <a:r>
              <a:rPr lang="ru-RU" sz="1400" dirty="0" err="1">
                <a:latin typeface="Times New Roman" pitchFamily="18" charset="0"/>
                <a:cs typeface="Times New Roman" pitchFamily="18" charset="0"/>
              </a:rPr>
              <a:t>Букаша</a:t>
            </a:r>
            <a:r>
              <a:rPr lang="ru-RU" sz="1400" dirty="0">
                <a:latin typeface="Times New Roman" pitchFamily="18" charset="0"/>
                <a:cs typeface="Times New Roman" pitchFamily="18" charset="0"/>
              </a:rPr>
              <a:t>, ей сообщили о Великой Победе.  Она шла и плакала. Это были слёзы долгожданной радости. После войны Анна Ивановна, буквально через год, вышла замуж. Ее муж  восемь лет был на военной службе.  27 января 1967 года он умер. Анна Ивановна вырастила семерых детей. Но двое из них уже покинули наш мир: сын Николай и дочь Любовь.  В  настоящее время у нее пятнадцать внуков и девять правнуков. Сейчас она живет одна, но дети ее навещают.</a:t>
            </a:r>
          </a:p>
          <a:p>
            <a:pPr lvl="0">
              <a:buNone/>
            </a:pPr>
            <a:endParaRPr lang="ru-RU" sz="1200" dirty="0"/>
          </a:p>
        </p:txBody>
      </p:sp>
      <p:pic>
        <p:nvPicPr>
          <p:cNvPr id="5" name="Рисунок 4" descr="F:\2015_02_03\документ_0016.jpg"/>
          <p:cNvPicPr>
            <a:picLocks noChangeAspect="1"/>
          </p:cNvPicPr>
          <p:nvPr/>
        </p:nvPicPr>
        <p:blipFill>
          <a:blip r:embed="rId2" cstate="print"/>
          <a:srcRect/>
          <a:stretch>
            <a:fillRect/>
          </a:stretch>
        </p:blipFill>
        <p:spPr>
          <a:xfrm>
            <a:off x="523836" y="1643050"/>
            <a:ext cx="2232251" cy="3194063"/>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66646" y="1142984"/>
            <a:ext cx="3409069" cy="5526100"/>
          </a:xfrm>
        </p:spPr>
        <p:txBody>
          <a:bodyPr/>
          <a:lstStyle/>
          <a:p>
            <a:pPr lvl="0">
              <a:buNone/>
            </a:pPr>
            <a:r>
              <a:rPr lang="ru-RU" sz="1600" b="1" dirty="0" err="1">
                <a:solidFill>
                  <a:srgbClr val="FF0000"/>
                </a:solidFill>
                <a:latin typeface="Times New Roman" pitchFamily="18" charset="0"/>
                <a:cs typeface="Times New Roman" pitchFamily="18" charset="0"/>
              </a:rPr>
              <a:t>Ушенина</a:t>
            </a:r>
            <a:r>
              <a:rPr lang="ru-RU" sz="1600" b="1" dirty="0">
                <a:solidFill>
                  <a:srgbClr val="FF0000"/>
                </a:solidFill>
                <a:latin typeface="Times New Roman" pitchFamily="18" charset="0"/>
                <a:cs typeface="Times New Roman" pitchFamily="18" charset="0"/>
              </a:rPr>
              <a:t> Александра Павловна.</a:t>
            </a:r>
            <a:endParaRPr lang="ru-RU" sz="1600" dirty="0">
              <a:solidFill>
                <a:srgbClr val="FF0000"/>
              </a:solidFill>
              <a:latin typeface="Times New Roman" pitchFamily="18" charset="0"/>
              <a:cs typeface="Times New Roman" pitchFamily="18" charset="0"/>
            </a:endParaRPr>
          </a:p>
          <a:p>
            <a:pPr lvl="0">
              <a:buNone/>
            </a:pPr>
            <a:endParaRPr lang="ru-RU" sz="1600" dirty="0"/>
          </a:p>
        </p:txBody>
      </p:sp>
      <p:sp>
        <p:nvSpPr>
          <p:cNvPr id="4" name="Содержимое 3"/>
          <p:cNvSpPr txBox="1">
            <a:spLocks noGrp="1"/>
          </p:cNvSpPr>
          <p:nvPr>
            <p:ph idx="2"/>
          </p:nvPr>
        </p:nvSpPr>
        <p:spPr>
          <a:xfrm>
            <a:off x="3647724" y="1052739"/>
            <a:ext cx="7934678" cy="5616345"/>
          </a:xfrm>
        </p:spPr>
        <p:txBody>
          <a:bodyPr/>
          <a:lstStyle/>
          <a:p>
            <a:pPr lvl="0" algn="just"/>
            <a:r>
              <a:rPr lang="ru-RU" sz="1200" dirty="0">
                <a:latin typeface="Times New Roman" pitchFamily="18" charset="0"/>
                <a:cs typeface="Times New Roman" pitchFamily="18" charset="0"/>
              </a:rPr>
              <a:t>« ЕСТЬ ЖЕНЩИНЫ В РУССКИХ СЕЛЕНЬЯХ….», о которых хочется рассказать. Живет в поселке Зверосовхоза  замечательная женщина,  труженица тыла Александра Павловна </a:t>
            </a:r>
            <a:r>
              <a:rPr lang="ru-RU" sz="1200" dirty="0" err="1">
                <a:latin typeface="Times New Roman" pitchFamily="18" charset="0"/>
                <a:cs typeface="Times New Roman" pitchFamily="18" charset="0"/>
              </a:rPr>
              <a:t>Ушенина</a:t>
            </a:r>
            <a:r>
              <a:rPr lang="ru-RU" sz="1200" dirty="0">
                <a:latin typeface="Times New Roman" pitchFamily="18" charset="0"/>
                <a:cs typeface="Times New Roman" pitchFamily="18" charset="0"/>
              </a:rPr>
              <a:t>.  Родилась она 5 октября в 1925 году в крестьянской семье. Когда началась Великая Отечественная война, ей было 16 лет. Отец был парализован, мать работала. Окончив 7 классов , Александра пошла  работать разнорабочей. Со слезами на глазах рассказывает о том, что время было очень тяжелое: голод, холод. Одеть было нечего. А еще очень тяжелый был труд на полях.  В 1942 году в Сталинград пришли немцы вспоминает Александра Павловна, они всех выгоняли из домов. Возле их дома был овраг, говорит Александра Павловна, и ещё дедушка вырыл там окоп, где они и прятались от немцев, но долго прятаться они не могли, их как и всех жителей немцы погнали в Ростовскую область на станцию Нижняя </a:t>
            </a:r>
            <a:r>
              <a:rPr lang="ru-RU" sz="1200" dirty="0" err="1">
                <a:latin typeface="Times New Roman" pitchFamily="18" charset="0"/>
                <a:cs typeface="Times New Roman" pitchFamily="18" charset="0"/>
              </a:rPr>
              <a:t>Чирша</a:t>
            </a:r>
            <a:r>
              <a:rPr lang="ru-RU" sz="1200" dirty="0">
                <a:latin typeface="Times New Roman" pitchFamily="18" charset="0"/>
                <a:cs typeface="Times New Roman" pitchFamily="18" charset="0"/>
              </a:rPr>
              <a:t>, оттуда их хотели перевезти дальше. Но как только подходили вагоны, их начинали обстреливать с воздуха, как она говорит, они думали, что это русские, не хотели их отпускать. Но все-таки через три дня их погрузили в поезд и повезли. Куда они не знали, их привезли в Ростовскую область станцию Белая Калитва, где они и жили в коровниках. С наступлением холодов их перевезли на хутор Нижняя </a:t>
            </a:r>
            <a:r>
              <a:rPr lang="ru-RU" sz="1200" dirty="0" err="1">
                <a:latin typeface="Times New Roman" pitchFamily="18" charset="0"/>
                <a:cs typeface="Times New Roman" pitchFamily="18" charset="0"/>
              </a:rPr>
              <a:t>Мокеевка</a:t>
            </a:r>
            <a:r>
              <a:rPr lang="ru-RU" sz="1200" dirty="0">
                <a:latin typeface="Times New Roman" pitchFamily="18" charset="0"/>
                <a:cs typeface="Times New Roman" pitchFamily="18" charset="0"/>
              </a:rPr>
              <a:t>, где они проживали до апреля 1943 года. В 1943 году они вернулись домой, но их там ждали одни развалины, они жили в летней кухне бабушки. Ей было тогда 18 лет, и они с подругой Надей пошли устраиваться на работу, их взяли учениками счетовода.  После того как узнали о победе Александра Павловна вспоминает: « Что тут началось!? Слёзы, крики радости, боли и страдания – всё перемешалось. Рыдали те, кто похоронил в войну своих родных и  близких, смеялись и плакали одновременно». Поистине «радость со слезами на глазах». В 1945 году Александра Павловна знакомится с танкистом Петром Михайловичем, как она вспоминает он прошёл всю войну, и у него не было ни одной царапины, в 1946 году Александра и Петр  стали мужем и женой. Прожили вместе в труде и в радости, родились два сына. В 1947 году муж демобилизовался, и увез нас на свою родину, в Чистополь. А в 1951 году всей семьёй переехали в посёлок Зверосовхоз </a:t>
            </a:r>
            <a:r>
              <a:rPr lang="ru-RU" sz="1200" dirty="0" err="1">
                <a:latin typeface="Times New Roman" pitchFamily="18" charset="0"/>
                <a:cs typeface="Times New Roman" pitchFamily="18" charset="0"/>
              </a:rPr>
              <a:t>Берсутский</a:t>
            </a:r>
            <a:r>
              <a:rPr lang="ru-RU" sz="1200" dirty="0">
                <a:latin typeface="Times New Roman" pitchFamily="18" charset="0"/>
                <a:cs typeface="Times New Roman" pitchFamily="18" charset="0"/>
              </a:rPr>
              <a:t>, прожив 5 лет,  муж как она вспоминает,  после операции на язву желудка умирает, пришлось, говорит поднимать детей одной. Но судьба была к ней благосклонна и свела с хорошим человеком Волковым Александром Павловичем, 37 лет прожили они вместе. Работала, говорит всю жизнь на звероводстве, сначала на кухне зверофермы, потом ухаживала за норками, затем стала бригадиром, вышла на пенсию в 1980 году. Так и живет одна  в добротном доме  на радость своим родным и близким людям эта трудолюбивая, скромная в своей душевной красоте женщина. В доме газовое  отопление, сыновья построили баню, навещают часто, любят свою мать. Долгих лет жизни мы желаем Вам. Живите долго и счастливо. Вы этого заслужили.</a:t>
            </a:r>
          </a:p>
          <a:p>
            <a:pPr lvl="0" algn="just">
              <a:buNone/>
            </a:pPr>
            <a:endParaRPr lang="ru-RU" sz="1200" dirty="0">
              <a:latin typeface="Times New Roman" pitchFamily="18" charset="0"/>
              <a:cs typeface="Times New Roman" pitchFamily="18" charset="0"/>
            </a:endParaRPr>
          </a:p>
        </p:txBody>
      </p:sp>
      <p:pic>
        <p:nvPicPr>
          <p:cNvPr id="5" name="Picture 2" descr="IMG_20150201_140619"/>
          <p:cNvPicPr>
            <a:picLocks noChangeAspect="1"/>
          </p:cNvPicPr>
          <p:nvPr/>
        </p:nvPicPr>
        <p:blipFill>
          <a:blip r:embed="rId2" cstate="print"/>
          <a:srcRect/>
          <a:stretch>
            <a:fillRect/>
          </a:stretch>
        </p:blipFill>
        <p:spPr>
          <a:xfrm>
            <a:off x="523836" y="1500174"/>
            <a:ext cx="2643206" cy="3528640"/>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309522" y="1124739"/>
            <a:ext cx="3410211" cy="503532"/>
          </a:xfrm>
        </p:spPr>
        <p:txBody>
          <a:bodyPr/>
          <a:lstStyle/>
          <a:p>
            <a:pPr lvl="0">
              <a:buNone/>
            </a:pPr>
            <a:r>
              <a:rPr lang="ru-RU" sz="1600" b="1" dirty="0" err="1">
                <a:solidFill>
                  <a:srgbClr val="FF0000"/>
                </a:solidFill>
                <a:latin typeface="Times New Roman" pitchFamily="18" charset="0"/>
                <a:cs typeface="Times New Roman" pitchFamily="18" charset="0"/>
              </a:rPr>
              <a:t>Хайрова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Гельфира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Салимовна</a:t>
            </a:r>
            <a:r>
              <a:rPr lang="ru-RU" sz="1600" b="1" dirty="0">
                <a:solidFill>
                  <a:srgbClr val="FF0000"/>
                </a:solidFill>
                <a:latin typeface="Times New Roman" pitchFamily="18" charset="0"/>
                <a:cs typeface="Times New Roman" pitchFamily="18" charset="0"/>
              </a:rPr>
              <a:t>.</a:t>
            </a:r>
            <a:r>
              <a:rPr lang="ru-RU" sz="1600" dirty="0">
                <a:solidFill>
                  <a:srgbClr val="FF0000"/>
                </a:solidFill>
                <a:latin typeface="Times New Roman" pitchFamily="18" charset="0"/>
                <a:cs typeface="Times New Roman" pitchFamily="18" charset="0"/>
              </a:rPr>
              <a:t/>
            </a:r>
            <a:br>
              <a:rPr lang="ru-RU" sz="1600" dirty="0">
                <a:solidFill>
                  <a:srgbClr val="FF0000"/>
                </a:solidFill>
                <a:latin typeface="Times New Roman" pitchFamily="18" charset="0"/>
                <a:cs typeface="Times New Roman" pitchFamily="18" charset="0"/>
              </a:rPr>
            </a:br>
            <a:endParaRPr lang="ru-RU" sz="1600" dirty="0">
              <a:solidFill>
                <a:srgbClr val="FF0000"/>
              </a:solidFill>
              <a:latin typeface="Times New Roman" pitchFamily="18" charset="0"/>
              <a:cs typeface="Times New Roman" pitchFamily="18" charset="0"/>
            </a:endParaRPr>
          </a:p>
        </p:txBody>
      </p:sp>
      <p:sp>
        <p:nvSpPr>
          <p:cNvPr id="3" name="Содержимое 3"/>
          <p:cNvSpPr txBox="1">
            <a:spLocks noGrp="1"/>
          </p:cNvSpPr>
          <p:nvPr>
            <p:ph idx="1"/>
          </p:nvPr>
        </p:nvSpPr>
        <p:spPr>
          <a:xfrm>
            <a:off x="5238744" y="1428736"/>
            <a:ext cx="6343658" cy="5240348"/>
          </a:xfrm>
        </p:spPr>
        <p:txBody>
          <a:bodyPr/>
          <a:lstStyle/>
          <a:p>
            <a:pPr lvl="0" algn="just"/>
            <a:r>
              <a:rPr lang="ru-RU" sz="1400" dirty="0" err="1">
                <a:latin typeface="Times New Roman" pitchFamily="18" charset="0"/>
                <a:cs typeface="Times New Roman" pitchFamily="18" charset="0"/>
              </a:rPr>
              <a:t>Хайрова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Гельфира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Салимовна</a:t>
            </a:r>
            <a:r>
              <a:rPr lang="ru-RU" sz="1400" dirty="0">
                <a:latin typeface="Times New Roman" pitchFamily="18" charset="0"/>
                <a:cs typeface="Times New Roman" pitchFamily="18" charset="0"/>
              </a:rPr>
              <a:t> – родилась в селе </a:t>
            </a:r>
            <a:r>
              <a:rPr lang="ru-RU" sz="1400" dirty="0" err="1">
                <a:latin typeface="Times New Roman" pitchFamily="18" charset="0"/>
                <a:cs typeface="Times New Roman" pitchFamily="18" charset="0"/>
              </a:rPr>
              <a:t>Бислюрта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Апанасенковского</a:t>
            </a:r>
            <a:r>
              <a:rPr lang="ru-RU" sz="1400" dirty="0">
                <a:latin typeface="Times New Roman" pitchFamily="18" charset="0"/>
                <a:cs typeface="Times New Roman" pitchFamily="18" charset="0"/>
              </a:rPr>
              <a:t> района Ставропольского края 21 декабря 1931 в многодетной семье, где кроме неё, воспитывалось ещё двое детей: сестра 1940 года и брат 1942 года. Закончила 4 класса во время войны.  Когда началась война, </a:t>
            </a:r>
            <a:r>
              <a:rPr lang="ru-RU" sz="1400" dirty="0" err="1">
                <a:latin typeface="Times New Roman" pitchFamily="18" charset="0"/>
                <a:cs typeface="Times New Roman" pitchFamily="18" charset="0"/>
              </a:rPr>
              <a:t>Гельфира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Салимовна</a:t>
            </a:r>
            <a:r>
              <a:rPr lang="ru-RU" sz="1400" dirty="0">
                <a:latin typeface="Times New Roman" pitchFamily="18" charset="0"/>
                <a:cs typeface="Times New Roman" pitchFamily="18" charset="0"/>
              </a:rPr>
              <a:t> была во втором классе. Из семьи на фронт ушли 5 братьев ее мамы, 4 из них не вернулись.  Во время войны приходилось очень тяжело. Хлеб выдавали по карточкам, отец был на фронте, она смотрела свою сестренку и младшего брата, когда мама была на работе.  После окончания войны победу встретили с большим размахом. В это время </a:t>
            </a:r>
            <a:r>
              <a:rPr lang="ru-RU" sz="1400" dirty="0" err="1">
                <a:latin typeface="Times New Roman" pitchFamily="18" charset="0"/>
                <a:cs typeface="Times New Roman" pitchFamily="18" charset="0"/>
              </a:rPr>
              <a:t>Гельфира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Салимовна</a:t>
            </a:r>
            <a:r>
              <a:rPr lang="ru-RU" sz="1400" dirty="0">
                <a:latin typeface="Times New Roman" pitchFamily="18" charset="0"/>
                <a:cs typeface="Times New Roman" pitchFamily="18" charset="0"/>
              </a:rPr>
              <a:t> жила и работала в санатории, который находился на территории Калмыкии. В честь окончания войны были организованы застолье и танцы.  Послевоенные годы работала простым рабочим, санитаркой в санатории. Замуж вышла в 1954 году. Вырастили  троих замечательных  сыновей и одну дочь. Сыновья живут на территории Татарстана, а дочь в данный момент проживает в Дагестане.  В данный момент </a:t>
            </a:r>
            <a:r>
              <a:rPr lang="ru-RU" sz="1400" dirty="0" err="1">
                <a:latin typeface="Times New Roman" pitchFamily="18" charset="0"/>
                <a:cs typeface="Times New Roman" pitchFamily="18" charset="0"/>
              </a:rPr>
              <a:t>Гельфира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Салимовна</a:t>
            </a:r>
            <a:r>
              <a:rPr lang="ru-RU" sz="1400" dirty="0">
                <a:latin typeface="Times New Roman" pitchFamily="18" charset="0"/>
                <a:cs typeface="Times New Roman" pitchFamily="18" charset="0"/>
              </a:rPr>
              <a:t> живет со средним сыном </a:t>
            </a:r>
            <a:r>
              <a:rPr lang="ru-RU" sz="1400" dirty="0" err="1">
                <a:latin typeface="Times New Roman" pitchFamily="18" charset="0"/>
                <a:cs typeface="Times New Roman" pitchFamily="18" charset="0"/>
              </a:rPr>
              <a:t>Амиром</a:t>
            </a:r>
            <a:r>
              <a:rPr lang="ru-RU" sz="1400" dirty="0">
                <a:latin typeface="Times New Roman" pitchFamily="18" charset="0"/>
                <a:cs typeface="Times New Roman" pitchFamily="18" charset="0"/>
              </a:rPr>
              <a:t> и его семьей.</a:t>
            </a:r>
          </a:p>
          <a:p>
            <a:pPr lvl="0">
              <a:buNone/>
            </a:pPr>
            <a:endParaRPr lang="ru-RU" sz="1400" dirty="0"/>
          </a:p>
        </p:txBody>
      </p:sp>
      <p:pic>
        <p:nvPicPr>
          <p:cNvPr id="4" name="Рисунок 4" descr="F:\2015_02_03\Хайрова 3.jpg"/>
          <p:cNvPicPr>
            <a:picLocks noChangeAspect="1"/>
          </p:cNvPicPr>
          <p:nvPr/>
        </p:nvPicPr>
        <p:blipFill>
          <a:blip r:embed="rId2" cstate="print"/>
          <a:srcRect/>
          <a:stretch>
            <a:fillRect/>
          </a:stretch>
        </p:blipFill>
        <p:spPr>
          <a:xfrm>
            <a:off x="238084" y="1500174"/>
            <a:ext cx="2000264" cy="3225099"/>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pic>
        <p:nvPicPr>
          <p:cNvPr id="5" name="Содержимое 5" descr="H:\DCIM\101MSDCF\DSC03195.JPG"/>
          <p:cNvPicPr>
            <a:picLocks noGrp="1" noChangeAspect="1"/>
          </p:cNvPicPr>
          <p:nvPr>
            <p:ph idx="2"/>
          </p:nvPr>
        </p:nvPicPr>
        <p:blipFill>
          <a:blip r:embed="rId3" cstate="print"/>
          <a:srcRect/>
          <a:stretch>
            <a:fillRect/>
          </a:stretch>
        </p:blipFill>
        <p:spPr>
          <a:xfrm>
            <a:off x="2452662" y="2928934"/>
            <a:ext cx="2618791" cy="2983482"/>
          </a:xfr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66646" y="1214422"/>
            <a:ext cx="3409069" cy="5454662"/>
          </a:xfrm>
        </p:spPr>
        <p:txBody>
          <a:bodyPr/>
          <a:lstStyle/>
          <a:p>
            <a:pPr lvl="0" algn="ctr">
              <a:buNone/>
            </a:pPr>
            <a:r>
              <a:rPr lang="ru-RU" sz="1600" b="1" dirty="0">
                <a:solidFill>
                  <a:srgbClr val="FF0000"/>
                </a:solidFill>
                <a:latin typeface="Times New Roman" pitchFamily="18" charset="0"/>
                <a:cs typeface="Times New Roman" pitchFamily="18" charset="0"/>
              </a:rPr>
              <a:t>Чебышев  Николай  Александрович.</a:t>
            </a:r>
            <a:endParaRPr lang="ru-RU" sz="1600" dirty="0">
              <a:solidFill>
                <a:srgbClr val="FF0000"/>
              </a:solidFill>
              <a:latin typeface="Times New Roman" pitchFamily="18" charset="0"/>
              <a:cs typeface="Times New Roman" pitchFamily="18" charset="0"/>
            </a:endParaRPr>
          </a:p>
          <a:p>
            <a:pPr lvl="0">
              <a:buNone/>
            </a:pPr>
            <a:endParaRPr lang="ru-RU" dirty="0"/>
          </a:p>
        </p:txBody>
      </p:sp>
      <p:sp>
        <p:nvSpPr>
          <p:cNvPr id="4" name="Содержимое 3"/>
          <p:cNvSpPr txBox="1">
            <a:spLocks noGrp="1"/>
          </p:cNvSpPr>
          <p:nvPr>
            <p:ph idx="2"/>
          </p:nvPr>
        </p:nvSpPr>
        <p:spPr>
          <a:xfrm>
            <a:off x="4238612" y="1142984"/>
            <a:ext cx="7343790" cy="5526100"/>
          </a:xfrm>
        </p:spPr>
        <p:txBody>
          <a:bodyPr/>
          <a:lstStyle/>
          <a:p>
            <a:pPr lvl="0" algn="just"/>
            <a:r>
              <a:rPr lang="ru-RU" sz="1400" dirty="0">
                <a:latin typeface="Times New Roman" pitchFamily="18" charset="0"/>
                <a:cs typeface="Times New Roman" pitchFamily="18" charset="0"/>
              </a:rPr>
              <a:t>Чебышев  Николай  Александрович родился в деревне </a:t>
            </a:r>
            <a:r>
              <a:rPr lang="ru-RU" sz="1400" dirty="0" err="1">
                <a:latin typeface="Times New Roman" pitchFamily="18" charset="0"/>
                <a:cs typeface="Times New Roman" pitchFamily="18" charset="0"/>
              </a:rPr>
              <a:t>Кулущи</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Республики Татарстан в 1929 году,  в семье колхозника. Отец работал бригадиром  машинистом электростанции  колхоза, завскладом, был передовым бригадиром. Перед пенсией по состоянию здоровья работал охранником . Мать также была рядовой работницей колхоза, работала в полеводстве . Она была первой стахановкой колхоза имени Ленина в деревне </a:t>
            </a:r>
            <a:r>
              <a:rPr lang="ru-RU" sz="1400" dirty="0" err="1">
                <a:latin typeface="Times New Roman" pitchFamily="18" charset="0"/>
                <a:cs typeface="Times New Roman" pitchFamily="18" charset="0"/>
              </a:rPr>
              <a:t>Кулущи</a:t>
            </a:r>
            <a:r>
              <a:rPr lang="ru-RU" sz="1400" dirty="0">
                <a:latin typeface="Times New Roman" pitchFamily="18" charset="0"/>
                <a:cs typeface="Times New Roman" pitchFamily="18" charset="0"/>
              </a:rPr>
              <a:t> . В период уборки урожая она выжинала по 30-35 соток ржи серпом , постоянно занимала первые места в колхозе. Николай  Александрович получил семилетнее образование, потом двухгодичное речное ремесленное училище в городе Чистополе на машиниста – дизелиста . До Армии плавал на бункерном теплоходе машинистом . После армии работал в Камском Леспромхозе . Закончил вечернюю школу, затем </a:t>
            </a:r>
            <a:r>
              <a:rPr lang="ru-RU" sz="1400" dirty="0" err="1">
                <a:latin typeface="Times New Roman" pitchFamily="18" charset="0"/>
                <a:cs typeface="Times New Roman" pitchFamily="18" charset="0"/>
              </a:rPr>
              <a:t>очно</a:t>
            </a:r>
            <a:r>
              <a:rPr lang="ru-RU" sz="1400" dirty="0">
                <a:latin typeface="Times New Roman" pitchFamily="18" charset="0"/>
                <a:cs typeface="Times New Roman" pitchFamily="18" charset="0"/>
              </a:rPr>
              <a:t>  окончил </a:t>
            </a:r>
            <a:r>
              <a:rPr lang="ru-RU" sz="1400" dirty="0" err="1">
                <a:latin typeface="Times New Roman" pitchFamily="18" charset="0"/>
                <a:cs typeface="Times New Roman" pitchFamily="18" charset="0"/>
              </a:rPr>
              <a:t>Лубянский</a:t>
            </a:r>
            <a:r>
              <a:rPr lang="ru-RU" sz="1400" dirty="0">
                <a:latin typeface="Times New Roman" pitchFamily="18" charset="0"/>
                <a:cs typeface="Times New Roman" pitchFamily="18" charset="0"/>
              </a:rPr>
              <a:t> техникум лесного хозяйства и потом заочно </a:t>
            </a:r>
            <a:r>
              <a:rPr lang="ru-RU" sz="1400" dirty="0" err="1">
                <a:latin typeface="Times New Roman" pitchFamily="18" charset="0"/>
                <a:cs typeface="Times New Roman" pitchFamily="18" charset="0"/>
              </a:rPr>
              <a:t>Йошкаролинский</a:t>
            </a:r>
            <a:r>
              <a:rPr lang="ru-RU" sz="1400" dirty="0">
                <a:latin typeface="Times New Roman" pitchFamily="18" charset="0"/>
                <a:cs typeface="Times New Roman" pitchFamily="18" charset="0"/>
              </a:rPr>
              <a:t> политехнический институт Лесного хозяйства . После </a:t>
            </a:r>
            <a:r>
              <a:rPr lang="ru-RU" sz="1400" dirty="0" err="1">
                <a:latin typeface="Times New Roman" pitchFamily="18" charset="0"/>
                <a:cs typeface="Times New Roman" pitchFamily="18" charset="0"/>
              </a:rPr>
              <a:t>оканчания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Любянского</a:t>
            </a:r>
            <a:r>
              <a:rPr lang="ru-RU" sz="1400" dirty="0">
                <a:latin typeface="Times New Roman" pitchFamily="18" charset="0"/>
                <a:cs typeface="Times New Roman" pitchFamily="18" charset="0"/>
              </a:rPr>
              <a:t> техникума  работал </a:t>
            </a:r>
            <a:r>
              <a:rPr lang="ru-RU" sz="1400" dirty="0" err="1">
                <a:latin typeface="Times New Roman" pitchFamily="18" charset="0"/>
                <a:cs typeface="Times New Roman" pitchFamily="18" charset="0"/>
              </a:rPr>
              <a:t>лесотехником</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Берсутского</a:t>
            </a:r>
            <a:r>
              <a:rPr lang="ru-RU" sz="1400" dirty="0">
                <a:latin typeface="Times New Roman" pitchFamily="18" charset="0"/>
                <a:cs typeface="Times New Roman" pitchFamily="18" charset="0"/>
              </a:rPr>
              <a:t> лесничества,  а потом в должности технорука в центральном лесопункте Камского леспромхоза. Долгие годы работал начальником центрального лесопункта и главным инженером. О начале войны сообщили из райцентра </a:t>
            </a:r>
            <a:r>
              <a:rPr lang="ru-RU" sz="1400" dirty="0" err="1">
                <a:latin typeface="Times New Roman" pitchFamily="18" charset="0"/>
                <a:cs typeface="Times New Roman" pitchFamily="18" charset="0"/>
              </a:rPr>
              <a:t>Кутлу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Букаш</a:t>
            </a:r>
            <a:r>
              <a:rPr lang="ru-RU" sz="1400" dirty="0">
                <a:latin typeface="Times New Roman" pitchFamily="18" charset="0"/>
                <a:cs typeface="Times New Roman" pitchFamily="18" charset="0"/>
              </a:rPr>
              <a:t>. В годы войны жили очень трудно. Весной  часто ели лепешки из гнилой картошки, суп из крапивы, лепешки из ивовой коры. Огороды пахали сами, впрягаясь однолемешным  плугом. В годы войны один раз мать ушла в лес  с сестрой на заготовку дров . Спилили один сухостойный дуб, дуб не валится и начал крутиться .И когда мать и сестра побежали в разные стороны , дуб упал на мать . К счастью, в том месте где мать лежала под дубом лежал уже спиленный кусок дуба и мать оттуда еле вытащили. Потом она долго болела, еле осталась жива. Победу встретили в своей деревне, тогда Николай Александрович учился в </a:t>
            </a:r>
            <a:r>
              <a:rPr lang="ru-RU" sz="1400" dirty="0" err="1">
                <a:latin typeface="Times New Roman" pitchFamily="18" charset="0"/>
                <a:cs typeface="Times New Roman" pitchFamily="18" charset="0"/>
              </a:rPr>
              <a:t>Катмышской</a:t>
            </a:r>
            <a:r>
              <a:rPr lang="ru-RU" sz="1400" dirty="0">
                <a:latin typeface="Times New Roman" pitchFamily="18" charset="0"/>
                <a:cs typeface="Times New Roman" pitchFamily="18" charset="0"/>
              </a:rPr>
              <a:t>  школе. 9 мая 1945 года запомнился как яркий всенародный праздник. Женился в 1956 году, вырастил двоих детей. В настоящее время живет вместе с дочерью.</a:t>
            </a:r>
          </a:p>
          <a:p>
            <a:pPr lvl="0">
              <a:buNone/>
            </a:pPr>
            <a:endParaRPr lang="ru-RU" sz="1200" dirty="0"/>
          </a:p>
        </p:txBody>
      </p:sp>
      <p:pic>
        <p:nvPicPr>
          <p:cNvPr id="5" name="Рисунок 4" descr="F:\2015_02_03\документ_0005.jpg"/>
          <p:cNvPicPr>
            <a:picLocks noChangeAspect="1"/>
          </p:cNvPicPr>
          <p:nvPr/>
        </p:nvPicPr>
        <p:blipFill>
          <a:blip r:embed="rId2" cstate="print"/>
          <a:srcRect/>
          <a:stretch>
            <a:fillRect/>
          </a:stretch>
        </p:blipFill>
        <p:spPr>
          <a:xfrm>
            <a:off x="738150" y="1785926"/>
            <a:ext cx="2448269" cy="3225555"/>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одержимое 8"/>
          <p:cNvSpPr>
            <a:spLocks noGrp="1"/>
          </p:cNvSpPr>
          <p:nvPr>
            <p:ph idx="1"/>
          </p:nvPr>
        </p:nvSpPr>
        <p:spPr>
          <a:xfrm>
            <a:off x="609484" y="1052736"/>
            <a:ext cx="10972443" cy="5019470"/>
          </a:xfrm>
        </p:spPr>
        <p:txBody>
          <a:bodyPr/>
          <a:lstStyle/>
          <a:p>
            <a:pPr>
              <a:spcAft>
                <a:spcPts val="0"/>
              </a:spcAft>
            </a:pPr>
            <a:endParaRPr lang="ru-RU" sz="1400" b="1" dirty="0" smtClean="0">
              <a:latin typeface="Times New Roman" pitchFamily="18" charset="0"/>
              <a:cs typeface="Times New Roman" pitchFamily="18" charset="0"/>
            </a:endParaRPr>
          </a:p>
          <a:p>
            <a:pPr algn="just">
              <a:spcAft>
                <a:spcPts val="0"/>
              </a:spcAft>
              <a:buNone/>
            </a:pPr>
            <a:r>
              <a:rPr lang="ru-RU" sz="1600" b="1" dirty="0" smtClean="0">
                <a:latin typeface="Times New Roman" pitchFamily="18" charset="0"/>
                <a:cs typeface="Times New Roman" pitchFamily="18" charset="0"/>
              </a:rPr>
              <a:t>                  С каждым годом покидают  нас участники и свидетели исторических событий нашей Родины. До тех пор пока живы участники Великой Отечественной Войны, труженики тыла, хранящие воспоминания и которые могут рассказать о прошедших событиях: как жили, как сражались, как работали, во что верили, на что надеялись - эти документальные факты необходимо собрать и сохранить.</a:t>
            </a:r>
          </a:p>
          <a:p>
            <a:pPr algn="just">
              <a:spcAft>
                <a:spcPts val="0"/>
              </a:spcAft>
              <a:buNone/>
            </a:pPr>
            <a:r>
              <a:rPr lang="ru-RU" sz="1600" b="1" dirty="0" smtClean="0">
                <a:latin typeface="Times New Roman" pitchFamily="18" charset="0"/>
                <a:cs typeface="Times New Roman" pitchFamily="18" charset="0"/>
              </a:rPr>
              <a:t>                  Память о войне живет в каждой семье, потому что она коснулась всех, от мала до велика. В каждой семье хранятся старые фотографии, письма, награды, личные вещи тех, кого с благодарностью вспоминаем мы сегодня, благодаря кому дети не знают, что такое война, голод, разруха, детский каторжный труд на заводах и в колхозах ... Из поколения в поколение передаётся эта память о тяжёлом прошлом. Без памяти жить нельзя, потому что без прошлого нет будущего. Мы до сих пор не знаем, сколько по разным причинам потеряла наша страна в Великой Отечественной войне. А знать надо! И сказать святую эту правду всем. Ранее администрацией посёлка и учащимися МБОУ «</a:t>
            </a:r>
            <a:r>
              <a:rPr lang="ru-RU" sz="1600" b="1" dirty="0" err="1" smtClean="0">
                <a:latin typeface="Times New Roman" pitchFamily="18" charset="0"/>
                <a:cs typeface="Times New Roman" pitchFamily="18" charset="0"/>
              </a:rPr>
              <a:t>Зверосовхозская</a:t>
            </a:r>
            <a:r>
              <a:rPr lang="ru-RU" sz="1600" b="1" dirty="0" smtClean="0">
                <a:latin typeface="Times New Roman" pitchFamily="18" charset="0"/>
                <a:cs typeface="Times New Roman" pitchFamily="18" charset="0"/>
              </a:rPr>
              <a:t> СОШ» была создана Книга памяти участников Великой Отечественной войны. Но победу ковали не только на фронте, но и в тылу старики, женщины, дети. Мы решили создать Книгу памяти тружеников тыла и назвать поименно всех тружеников тыла </a:t>
            </a:r>
            <a:r>
              <a:rPr lang="ru-RU" sz="1600" b="1" dirty="0" err="1" smtClean="0">
                <a:latin typeface="Times New Roman" pitchFamily="18" charset="0"/>
                <a:cs typeface="Times New Roman" pitchFamily="18" charset="0"/>
              </a:rPr>
              <a:t>Урманчеевского</a:t>
            </a:r>
            <a:r>
              <a:rPr lang="ru-RU" sz="1600" b="1" dirty="0" smtClean="0">
                <a:latin typeface="Times New Roman" pitchFamily="18" charset="0"/>
                <a:cs typeface="Times New Roman" pitchFamily="18" charset="0"/>
              </a:rPr>
              <a:t> сельского поселения.</a:t>
            </a:r>
          </a:p>
          <a:p>
            <a:pPr algn="just">
              <a:spcAft>
                <a:spcPts val="0"/>
              </a:spcAft>
              <a:buNone/>
            </a:pPr>
            <a:r>
              <a:rPr lang="ru-RU" sz="1600" b="1" dirty="0" smtClean="0">
                <a:latin typeface="Times New Roman" pitchFamily="18" charset="0"/>
                <a:cs typeface="Times New Roman" pitchFamily="18" charset="0"/>
              </a:rPr>
              <a:t>                   Без памяти жить нельзя, потому что без прошлого нет будущего.</a:t>
            </a:r>
          </a:p>
          <a:p>
            <a:pPr algn="just">
              <a:spcAft>
                <a:spcPts val="0"/>
              </a:spcAft>
              <a:buNone/>
            </a:pPr>
            <a:r>
              <a:rPr lang="ru-RU" sz="1600" b="1" dirty="0" smtClean="0">
                <a:latin typeface="Times New Roman" pitchFamily="18" charset="0"/>
                <a:cs typeface="Times New Roman" pitchFamily="18" charset="0"/>
              </a:rPr>
              <a:t>                   Прошло более 70  лет со дня победы в Великой Отечественной войне. За это время родились и выросли несколько поколений жителей села. Они не знают о войне почти ничего. Существует угроза утраты исторической памяти о великом подвиге нашей Родины, о людях, ковавших победу...</a:t>
            </a:r>
          </a:p>
          <a:p>
            <a:endParaRPr lang="ru-RU" sz="12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80960" y="1214422"/>
            <a:ext cx="3122755" cy="5454662"/>
          </a:xfrm>
        </p:spPr>
        <p:txBody>
          <a:bodyPr/>
          <a:lstStyle/>
          <a:p>
            <a:pPr lvl="0" algn="ctr">
              <a:buNone/>
            </a:pPr>
            <a:r>
              <a:rPr lang="ru-RU" sz="1600" b="1" dirty="0" err="1">
                <a:solidFill>
                  <a:srgbClr val="FF0000"/>
                </a:solidFill>
                <a:latin typeface="Times New Roman" pitchFamily="18" charset="0"/>
                <a:cs typeface="Times New Roman" pitchFamily="18" charset="0"/>
              </a:rPr>
              <a:t>Шафигуллина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Наиля</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Фазылзяновна</a:t>
            </a:r>
            <a:endParaRPr lang="ru-RU" sz="1600" dirty="0">
              <a:solidFill>
                <a:srgbClr val="FF0000"/>
              </a:solidFill>
              <a:latin typeface="Times New Roman" pitchFamily="18" charset="0"/>
              <a:cs typeface="Times New Roman" pitchFamily="18" charset="0"/>
            </a:endParaRPr>
          </a:p>
          <a:p>
            <a:pPr lvl="0">
              <a:buNone/>
            </a:pPr>
            <a:endParaRPr lang="ru-RU" sz="1600" dirty="0"/>
          </a:p>
        </p:txBody>
      </p:sp>
      <p:sp>
        <p:nvSpPr>
          <p:cNvPr id="4" name="Содержимое 3"/>
          <p:cNvSpPr txBox="1">
            <a:spLocks noGrp="1"/>
          </p:cNvSpPr>
          <p:nvPr>
            <p:ph idx="2"/>
          </p:nvPr>
        </p:nvSpPr>
        <p:spPr>
          <a:xfrm>
            <a:off x="3881422" y="1214422"/>
            <a:ext cx="7700980" cy="5454662"/>
          </a:xfrm>
        </p:spPr>
        <p:txBody>
          <a:bodyPr/>
          <a:lstStyle/>
          <a:p>
            <a:pPr lvl="0" algn="just"/>
            <a:r>
              <a:rPr lang="ru-RU" sz="1400" dirty="0" err="1">
                <a:latin typeface="Times New Roman" pitchFamily="18" charset="0"/>
                <a:cs typeface="Times New Roman" pitchFamily="18" charset="0"/>
              </a:rPr>
              <a:t>Шафигуллина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Наиля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Фазылзяновна</a:t>
            </a:r>
            <a:r>
              <a:rPr lang="ru-RU" sz="1400" dirty="0">
                <a:latin typeface="Times New Roman" pitchFamily="18" charset="0"/>
                <a:cs typeface="Times New Roman" pitchFamily="18" charset="0"/>
              </a:rPr>
              <a:t> родилась 28 июня 1937 года в посёлке Зверосовхоза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ТАССР в простой крестьянской семье. Отец всю жизнь проработал плотником, а мать была занята в полеводстве. В семье было пятеро детей: три сына и две дочери. </a:t>
            </a:r>
            <a:r>
              <a:rPr lang="ru-RU" sz="1400" dirty="0" err="1">
                <a:latin typeface="Times New Roman" pitchFamily="18" charset="0"/>
                <a:cs typeface="Times New Roman" pitchFamily="18" charset="0"/>
              </a:rPr>
              <a:t>Наиля</a:t>
            </a:r>
            <a:r>
              <a:rPr lang="ru-RU" sz="1400" dirty="0">
                <a:latin typeface="Times New Roman" pitchFamily="18" charset="0"/>
                <a:cs typeface="Times New Roman" pitchFamily="18" charset="0"/>
              </a:rPr>
              <a:t> была первенцем у </a:t>
            </a:r>
            <a:r>
              <a:rPr lang="ru-RU" sz="1400" dirty="0" err="1">
                <a:latin typeface="Times New Roman" pitchFamily="18" charset="0"/>
                <a:cs typeface="Times New Roman" pitchFamily="18" charset="0"/>
              </a:rPr>
              <a:t>Фазылзяна</a:t>
            </a:r>
            <a:r>
              <a:rPr lang="ru-RU" sz="1400" dirty="0">
                <a:latin typeface="Times New Roman" pitchFamily="18" charset="0"/>
                <a:cs typeface="Times New Roman" pitchFamily="18" charset="0"/>
              </a:rPr>
              <a:t> и </a:t>
            </a:r>
            <a:r>
              <a:rPr lang="ru-RU" sz="1400" dirty="0" err="1">
                <a:latin typeface="Times New Roman" pitchFamily="18" charset="0"/>
                <a:cs typeface="Times New Roman" pitchFamily="18" charset="0"/>
              </a:rPr>
              <a:t>Махижихан</a:t>
            </a:r>
            <a:r>
              <a:rPr lang="ru-RU" sz="1400" dirty="0">
                <a:latin typeface="Times New Roman" pitchFamily="18" charset="0"/>
                <a:cs typeface="Times New Roman" pitchFamily="18" charset="0"/>
              </a:rPr>
              <a:t>.       На начало войны девочке было четыре года, поэтому она смутно помнит то время. Со слов матери знает, что отца призвали ещё в 1939 году из Уфы, а возвращается он только в 1946 году, имея ранения. Хорошо помнит только то, что было очень голодно, холодно. Ели и лебеду, и крапиву, и гнилой картофель, который собирали на полях, выкапывая из мёрзлой земли. Было очень суровое и тяжёлое время, о котором не хочется вспоминать.      Окончила семилетку в родном посёлке. После окончания школы осталась работать в полеводстве, а с 1952 года долгих 39 лет, вплоть до пенсии, трудилась кролиководом на </a:t>
            </a:r>
            <a:r>
              <a:rPr lang="ru-RU" sz="1400" dirty="0" err="1">
                <a:latin typeface="Times New Roman" pitchFamily="18" charset="0"/>
                <a:cs typeface="Times New Roman" pitchFamily="18" charset="0"/>
              </a:rPr>
              <a:t>кроликоферме</a:t>
            </a:r>
            <a:r>
              <a:rPr lang="ru-RU" sz="1400" dirty="0">
                <a:latin typeface="Times New Roman" pitchFamily="18" charset="0"/>
                <a:cs typeface="Times New Roman" pitchFamily="18" charset="0"/>
              </a:rPr>
              <a:t> зверосовхоза «</a:t>
            </a:r>
            <a:r>
              <a:rPr lang="ru-RU" sz="1400" dirty="0" err="1">
                <a:latin typeface="Times New Roman" pitchFamily="18" charset="0"/>
                <a:cs typeface="Times New Roman" pitchFamily="18" charset="0"/>
              </a:rPr>
              <a:t>Берсутский</a:t>
            </a:r>
            <a:r>
              <a:rPr lang="ru-RU" sz="1400" dirty="0">
                <a:latin typeface="Times New Roman" pitchFamily="18" charset="0"/>
                <a:cs typeface="Times New Roman" pitchFamily="18" charset="0"/>
              </a:rPr>
              <a:t>».       В 1957 году вышла замуж. В браке родились двое детей. Сын </a:t>
            </a:r>
            <a:r>
              <a:rPr lang="ru-RU" sz="1400" dirty="0" err="1">
                <a:latin typeface="Times New Roman" pitchFamily="18" charset="0"/>
                <a:cs typeface="Times New Roman" pitchFamily="18" charset="0"/>
              </a:rPr>
              <a:t>Ильдус</a:t>
            </a:r>
            <a:r>
              <a:rPr lang="ru-RU" sz="1400" dirty="0">
                <a:latin typeface="Times New Roman" pitchFamily="18" charset="0"/>
                <a:cs typeface="Times New Roman" pitchFamily="18" charset="0"/>
              </a:rPr>
              <a:t> проживает в </a:t>
            </a:r>
            <a:r>
              <a:rPr lang="ru-RU" sz="1400" dirty="0" err="1">
                <a:latin typeface="Times New Roman" pitchFamily="18" charset="0"/>
                <a:cs typeface="Times New Roman" pitchFamily="18" charset="0"/>
              </a:rPr>
              <a:t>Елабужском</a:t>
            </a:r>
            <a:r>
              <a:rPr lang="ru-RU" sz="1400" dirty="0">
                <a:latin typeface="Times New Roman" pitchFamily="18" charset="0"/>
                <a:cs typeface="Times New Roman" pitchFamily="18" charset="0"/>
              </a:rPr>
              <a:t> муниципальном районе Республики Татарстан. Трудится простым рабочим на кирпичном заводе. С женой </a:t>
            </a:r>
            <a:r>
              <a:rPr lang="ru-RU" sz="1400" dirty="0" err="1">
                <a:latin typeface="Times New Roman" pitchFamily="18" charset="0"/>
                <a:cs typeface="Times New Roman" pitchFamily="18" charset="0"/>
              </a:rPr>
              <a:t>Ильсияр</a:t>
            </a:r>
            <a:r>
              <a:rPr lang="ru-RU" sz="1400" dirty="0">
                <a:latin typeface="Times New Roman" pitchFamily="18" charset="0"/>
                <a:cs typeface="Times New Roman" pitchFamily="18" charset="0"/>
              </a:rPr>
              <a:t> воспитали двоих детей. Дочь Дания живёт с матерью по соседству напротив. Работает </a:t>
            </a:r>
            <a:r>
              <a:rPr lang="ru-RU" sz="1400" dirty="0" err="1">
                <a:latin typeface="Times New Roman" pitchFamily="18" charset="0"/>
                <a:cs typeface="Times New Roman" pitchFamily="18" charset="0"/>
              </a:rPr>
              <a:t>норководом</a:t>
            </a:r>
            <a:r>
              <a:rPr lang="ru-RU" sz="1400" dirty="0">
                <a:latin typeface="Times New Roman" pitchFamily="18" charset="0"/>
                <a:cs typeface="Times New Roman" pitchFamily="18" charset="0"/>
              </a:rPr>
              <a:t> на звероферме зверосовхоза «</a:t>
            </a:r>
            <a:r>
              <a:rPr lang="ru-RU" sz="1400" dirty="0" err="1">
                <a:latin typeface="Times New Roman" pitchFamily="18" charset="0"/>
                <a:cs typeface="Times New Roman" pitchFamily="18" charset="0"/>
              </a:rPr>
              <a:t>Берсутский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муниципального района РТ. С мужем Алексеем вырастили двоих детей. Теперь уже нянчат внуков. Поэтому </a:t>
            </a:r>
            <a:r>
              <a:rPr lang="ru-RU" sz="1400" dirty="0" err="1">
                <a:latin typeface="Times New Roman" pitchFamily="18" charset="0"/>
                <a:cs typeface="Times New Roman" pitchFamily="18" charset="0"/>
              </a:rPr>
              <a:t>Наиля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Фазылзяновна</a:t>
            </a:r>
            <a:r>
              <a:rPr lang="ru-RU" sz="1400" dirty="0">
                <a:latin typeface="Times New Roman" pitchFamily="18" charset="0"/>
                <a:cs typeface="Times New Roman" pitchFamily="18" charset="0"/>
              </a:rPr>
              <a:t> радуется первым достижениям своих правнуков.      В данный момент </a:t>
            </a:r>
            <a:r>
              <a:rPr lang="ru-RU" sz="1400" dirty="0" err="1">
                <a:latin typeface="Times New Roman" pitchFamily="18" charset="0"/>
                <a:cs typeface="Times New Roman" pitchFamily="18" charset="0"/>
              </a:rPr>
              <a:t>Наиля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Фазылзяновна</a:t>
            </a:r>
            <a:r>
              <a:rPr lang="ru-RU" sz="1400" dirty="0">
                <a:latin typeface="Times New Roman" pitchFamily="18" charset="0"/>
                <a:cs typeface="Times New Roman" pitchFamily="18" charset="0"/>
              </a:rPr>
              <a:t> живёт одна в частном доме, держит скотину, помогает детям чем может. Но и они не забывают о матери. Сын часто навещает её, дочь заглядывает несколько раз в день.       В преддверии 70-летия Дня Победы над фашистской Германией мечтает о том, чтобы война никогда не повторилась ни в одном уголке нашей планеты. Чтобы люди жили счастливо под мирным небом, которое озарялось бы только лучами солнца, а не залпами орудий. Подрастающему поколению желает хранить мир во всём мире, преумножать богатства Родины, расти достойными гражданами нашей великой страны!</a:t>
            </a:r>
          </a:p>
        </p:txBody>
      </p:sp>
      <p:pic>
        <p:nvPicPr>
          <p:cNvPr id="5" name="Рисунок 4" descr="F:\2015_02_03\документ_0013.jpg"/>
          <p:cNvPicPr>
            <a:picLocks noChangeAspect="1"/>
          </p:cNvPicPr>
          <p:nvPr/>
        </p:nvPicPr>
        <p:blipFill>
          <a:blip r:embed="rId2" cstate="print"/>
          <a:srcRect/>
          <a:stretch>
            <a:fillRect/>
          </a:stretch>
        </p:blipFill>
        <p:spPr>
          <a:xfrm>
            <a:off x="881026" y="1857364"/>
            <a:ext cx="2376260" cy="3227466"/>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452398" y="1285860"/>
            <a:ext cx="3267335" cy="5383224"/>
          </a:xfrm>
        </p:spPr>
        <p:txBody>
          <a:bodyPr/>
          <a:lstStyle/>
          <a:p>
            <a:pPr lvl="0" algn="ctr">
              <a:buNone/>
            </a:pPr>
            <a:r>
              <a:rPr lang="ru-RU" sz="1600" b="1" dirty="0">
                <a:solidFill>
                  <a:srgbClr val="FF0000"/>
                </a:solidFill>
                <a:latin typeface="Times New Roman" pitchFamily="18" charset="0"/>
                <a:cs typeface="Times New Roman" pitchFamily="18" charset="0"/>
              </a:rPr>
              <a:t>Юнусова </a:t>
            </a:r>
            <a:r>
              <a:rPr lang="ru-RU" sz="1600" b="1" dirty="0" err="1">
                <a:solidFill>
                  <a:srgbClr val="FF0000"/>
                </a:solidFill>
                <a:latin typeface="Times New Roman" pitchFamily="18" charset="0"/>
                <a:cs typeface="Times New Roman" pitchFamily="18" charset="0"/>
              </a:rPr>
              <a:t>Зуария</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Гасимовна</a:t>
            </a:r>
            <a:endParaRPr lang="ru-RU" sz="1600" dirty="0">
              <a:solidFill>
                <a:srgbClr val="FF0000"/>
              </a:solidFill>
              <a:latin typeface="Times New Roman" pitchFamily="18" charset="0"/>
              <a:cs typeface="Times New Roman" pitchFamily="18" charset="0"/>
            </a:endParaRPr>
          </a:p>
          <a:p>
            <a:pPr lvl="0"/>
            <a:endParaRPr lang="ru-RU" sz="1600" dirty="0"/>
          </a:p>
        </p:txBody>
      </p:sp>
      <p:sp>
        <p:nvSpPr>
          <p:cNvPr id="4" name="Содержимое 3"/>
          <p:cNvSpPr txBox="1">
            <a:spLocks noGrp="1"/>
          </p:cNvSpPr>
          <p:nvPr>
            <p:ph idx="2"/>
          </p:nvPr>
        </p:nvSpPr>
        <p:spPr>
          <a:xfrm>
            <a:off x="3952861" y="1785926"/>
            <a:ext cx="7629542" cy="4883158"/>
          </a:xfrm>
        </p:spPr>
        <p:txBody>
          <a:bodyPr/>
          <a:lstStyle/>
          <a:p>
            <a:pPr lvl="0" algn="just">
              <a:buNone/>
            </a:pPr>
            <a:r>
              <a:rPr lang="en-US" sz="12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Юнусова</a:t>
            </a:r>
            <a:r>
              <a:rPr lang="ru-RU" sz="1600" dirty="0">
                <a:latin typeface="Times New Roman" pitchFamily="18" charset="0"/>
                <a:cs typeface="Times New Roman" pitchFamily="18" charset="0"/>
              </a:rPr>
              <a:t>, в девичестве </a:t>
            </a:r>
            <a:r>
              <a:rPr lang="ru-RU" sz="1600" dirty="0" err="1">
                <a:latin typeface="Times New Roman" pitchFamily="18" charset="0"/>
                <a:cs typeface="Times New Roman" pitchFamily="18" charset="0"/>
              </a:rPr>
              <a:t>Сайфутдинова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Зуария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Гасимовна</a:t>
            </a:r>
            <a:r>
              <a:rPr lang="ru-RU" sz="1600" dirty="0">
                <a:latin typeface="Times New Roman" pitchFamily="18" charset="0"/>
                <a:cs typeface="Times New Roman" pitchFamily="18" charset="0"/>
              </a:rPr>
              <a:t> родилась в 1923 году15 ноября в крестьянской семье, в деревне </a:t>
            </a:r>
            <a:r>
              <a:rPr lang="ru-RU" sz="1600" dirty="0" err="1">
                <a:latin typeface="Times New Roman" pitchFamily="18" charset="0"/>
                <a:cs typeface="Times New Roman" pitchFamily="18" charset="0"/>
              </a:rPr>
              <a:t>Еники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Чишма</a:t>
            </a:r>
            <a:r>
              <a:rPr lang="ru-RU" sz="1600" dirty="0">
                <a:latin typeface="Times New Roman" pitchFamily="18" charset="0"/>
                <a:cs typeface="Times New Roman" pitchFamily="18" charset="0"/>
              </a:rPr>
              <a:t> Кызыл - </a:t>
            </a:r>
            <a:r>
              <a:rPr lang="ru-RU" sz="1600" dirty="0" err="1">
                <a:latin typeface="Times New Roman" pitchFamily="18" charset="0"/>
                <a:cs typeface="Times New Roman" pitchFamily="18" charset="0"/>
              </a:rPr>
              <a:t>Юлдузского</a:t>
            </a:r>
            <a:r>
              <a:rPr lang="ru-RU" sz="1600" dirty="0">
                <a:latin typeface="Times New Roman" pitchFamily="18" charset="0"/>
                <a:cs typeface="Times New Roman" pitchFamily="18" charset="0"/>
              </a:rPr>
              <a:t> района ТАССР. В семье их было две дочери. С детства они помогали родителям по дому и по хозяйству. Известие о начале войны она услышала в городе Бугульма, куда её с односельчанами отправили на дорожные работы. Когда осенью 1941 года они вернулись в родную деревню, её вместе с другими девушками отправили на окопные работы в </a:t>
            </a:r>
            <a:r>
              <a:rPr lang="ru-RU" sz="1600" dirty="0" err="1">
                <a:latin typeface="Times New Roman" pitchFamily="18" charset="0"/>
                <a:cs typeface="Times New Roman" pitchFamily="18" charset="0"/>
              </a:rPr>
              <a:t>Буинский</a:t>
            </a:r>
            <a:r>
              <a:rPr lang="ru-RU" sz="1600" dirty="0">
                <a:latin typeface="Times New Roman" pitchFamily="18" charset="0"/>
                <a:cs typeface="Times New Roman" pitchFamily="18" charset="0"/>
              </a:rPr>
              <a:t> район. Там она проработала до весны 1942 года. После этого её вместе с другими односельчанами отправили на лесозаготовки сначала в </a:t>
            </a:r>
            <a:r>
              <a:rPr lang="ru-RU" sz="1600" dirty="0" err="1">
                <a:latin typeface="Times New Roman" pitchFamily="18" charset="0"/>
                <a:cs typeface="Times New Roman" pitchFamily="18" charset="0"/>
              </a:rPr>
              <a:t>с.Сотово</a:t>
            </a:r>
            <a:r>
              <a:rPr lang="ru-RU" sz="1600" dirty="0">
                <a:latin typeface="Times New Roman" pitchFamily="18" charset="0"/>
                <a:cs typeface="Times New Roman" pitchFamily="18" charset="0"/>
              </a:rPr>
              <a:t>, затем в село </a:t>
            </a:r>
            <a:r>
              <a:rPr lang="ru-RU" sz="1600" dirty="0" err="1">
                <a:latin typeface="Times New Roman" pitchFamily="18" charset="0"/>
                <a:cs typeface="Times New Roman" pitchFamily="18" charset="0"/>
              </a:rPr>
              <a:t>Урманчеево</a:t>
            </a:r>
            <a:r>
              <a:rPr lang="ru-RU" sz="1600" dirty="0">
                <a:latin typeface="Times New Roman" pitchFamily="18" charset="0"/>
                <a:cs typeface="Times New Roman" pitchFamily="18" charset="0"/>
              </a:rPr>
              <a:t>. Далее до конца войны вместе с другими девушками и женщинами работала в колхозе на ферме, ухаживала за овцами и коровами. Весть о Победе встретила в родной деревне. После окончания войны вышла замуж за фронтовика, участника Сталинградской битвы. Вместе с ним вырастили 7 детей: 2 дочерей и 5 сыновей. Все сыновья , отслужив в рядах Советской Армии , продолжили учёбу и стали работать на заводах г.Нижнекамск и Набережные Челны.  Сейчас проживает в посёлке Зверосовхоза </a:t>
            </a:r>
            <a:r>
              <a:rPr lang="ru-RU" sz="1600" dirty="0" err="1">
                <a:latin typeface="Times New Roman" pitchFamily="18" charset="0"/>
                <a:cs typeface="Times New Roman" pitchFamily="18" charset="0"/>
              </a:rPr>
              <a:t>Мамадышского</a:t>
            </a:r>
            <a:r>
              <a:rPr lang="ru-RU" sz="1600" dirty="0">
                <a:latin typeface="Times New Roman" pitchFamily="18" charset="0"/>
                <a:cs typeface="Times New Roman" pitchFamily="18" charset="0"/>
              </a:rPr>
              <a:t> района. Она бабушка 14 внукам и 16 правнукам.</a:t>
            </a:r>
          </a:p>
          <a:p>
            <a:pPr lvl="0">
              <a:buNone/>
            </a:pPr>
            <a:endParaRPr lang="ru-RU" sz="1600" dirty="0">
              <a:latin typeface="Times New Roman" pitchFamily="18" charset="0"/>
              <a:cs typeface="Times New Roman" pitchFamily="18" charset="0"/>
            </a:endParaRPr>
          </a:p>
        </p:txBody>
      </p:sp>
      <p:pic>
        <p:nvPicPr>
          <p:cNvPr id="5" name="Рисунок 4" descr="F:\2015_02_03\документ_0006.jpg"/>
          <p:cNvPicPr>
            <a:picLocks noChangeAspect="1"/>
          </p:cNvPicPr>
          <p:nvPr/>
        </p:nvPicPr>
        <p:blipFill>
          <a:blip r:embed="rId2" cstate="print"/>
          <a:srcRect/>
          <a:stretch>
            <a:fillRect/>
          </a:stretch>
        </p:blipFill>
        <p:spPr>
          <a:xfrm>
            <a:off x="809588" y="1785926"/>
            <a:ext cx="2571768" cy="3417522"/>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66646" y="1285860"/>
            <a:ext cx="3409069" cy="5383224"/>
          </a:xfrm>
        </p:spPr>
        <p:txBody>
          <a:bodyPr/>
          <a:lstStyle/>
          <a:p>
            <a:pPr lvl="0" algn="ctr">
              <a:buNone/>
            </a:pPr>
            <a:r>
              <a:rPr lang="ru-RU" sz="1600" b="1" dirty="0" err="1">
                <a:solidFill>
                  <a:srgbClr val="FF0000"/>
                </a:solidFill>
                <a:latin typeface="Times New Roman" pitchFamily="18" charset="0"/>
                <a:cs typeface="Times New Roman" pitchFamily="18" charset="0"/>
              </a:rPr>
              <a:t>Яруллин</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Ханафий</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Гатауллович</a:t>
            </a:r>
            <a:r>
              <a:rPr lang="ru-RU" sz="1600" b="1" dirty="0">
                <a:solidFill>
                  <a:srgbClr val="FF0000"/>
                </a:solidFill>
                <a:latin typeface="Times New Roman" pitchFamily="18" charset="0"/>
                <a:cs typeface="Times New Roman" pitchFamily="18" charset="0"/>
              </a:rPr>
              <a:t>.</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4024299" y="1571613"/>
            <a:ext cx="7558104" cy="5097472"/>
          </a:xfrm>
        </p:spPr>
        <p:txBody>
          <a:bodyPr/>
          <a:lstStyle/>
          <a:p>
            <a:pPr lvl="0" algn="just"/>
            <a:r>
              <a:rPr lang="ru-RU" sz="1400" dirty="0" err="1">
                <a:latin typeface="Times New Roman" pitchFamily="18" charset="0"/>
                <a:cs typeface="Times New Roman" pitchFamily="18" charset="0"/>
              </a:rPr>
              <a:t>Яруллин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Ханафий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Гатауллович</a:t>
            </a:r>
            <a:r>
              <a:rPr lang="ru-RU" sz="1400" dirty="0">
                <a:latin typeface="Times New Roman" pitchFamily="18" charset="0"/>
                <a:cs typeface="Times New Roman" pitchFamily="18" charset="0"/>
              </a:rPr>
              <a:t> родился 21 марта 1930 года в деревне Яна Сала </a:t>
            </a:r>
            <a:r>
              <a:rPr lang="ru-RU" sz="1400" dirty="0" err="1">
                <a:latin typeface="Times New Roman" pitchFamily="18" charset="0"/>
                <a:cs typeface="Times New Roman" pitchFamily="18" charset="0"/>
              </a:rPr>
              <a:t>Кзыл-Юлдузского</a:t>
            </a:r>
            <a:r>
              <a:rPr lang="ru-RU" sz="1400" dirty="0">
                <a:latin typeface="Times New Roman" pitchFamily="18" charset="0"/>
                <a:cs typeface="Times New Roman" pitchFamily="18" charset="0"/>
              </a:rPr>
              <a:t> района.  В семье он был младшим из трёх братьев. Отец работал  шофёром в колхозе, мать там же на разных работах.  Вскоре после начала войны двух его старших братьев забрали на войну, а отец умер. Они остались с матерью вдвоем.  </a:t>
            </a:r>
            <a:r>
              <a:rPr lang="ru-RU" sz="1400" dirty="0" err="1">
                <a:latin typeface="Times New Roman" pitchFamily="18" charset="0"/>
                <a:cs typeface="Times New Roman" pitchFamily="18" charset="0"/>
              </a:rPr>
              <a:t>Ханафий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по мере своих сил помогает своей матери. Всю войну они работали не покладая рук:  пахали землю на лошади, сеяли рожь, пшеницу, овес и прочие зерновые культуры. На лошадях возили удобрения: торф,  навоз, азот. Работали  от зари до зари. Несмотря на тяжёлый труд, удавалось выращивать хороший урожай. Все понимали: они должны делать всё, чтобы приблизить долгожданную Победу, помочь односельчанам накормить солдат хлебом. Во многом благодаря самоотверженному труду тыловиков мы смогли одержать Победу в этой кровопролитной войне. Так, и оба старших брата  </a:t>
            </a:r>
            <a:r>
              <a:rPr lang="ru-RU" sz="1400" dirty="0" err="1">
                <a:latin typeface="Times New Roman" pitchFamily="18" charset="0"/>
                <a:cs typeface="Times New Roman" pitchFamily="18" charset="0"/>
              </a:rPr>
              <a:t>Ханафий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абыя</a:t>
            </a:r>
            <a:r>
              <a:rPr lang="ru-RU" sz="1400" dirty="0">
                <a:latin typeface="Times New Roman" pitchFamily="18" charset="0"/>
                <a:cs typeface="Times New Roman" pitchFamily="18" charset="0"/>
              </a:rPr>
              <a:t> благополучно вернулись после войны домой. После окончания пяти классов в д. </a:t>
            </a:r>
            <a:r>
              <a:rPr lang="ru-RU" sz="1400" dirty="0" err="1">
                <a:latin typeface="Times New Roman" pitchFamily="18" charset="0"/>
                <a:cs typeface="Times New Roman" pitchFamily="18" charset="0"/>
              </a:rPr>
              <a:t>Биек</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Ханафий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поступает на  трёхмесячные курсы шоферов в г. </a:t>
            </a:r>
            <a:r>
              <a:rPr lang="ru-RU" sz="1400" dirty="0" err="1">
                <a:latin typeface="Times New Roman" pitchFamily="18" charset="0"/>
                <a:cs typeface="Times New Roman" pitchFamily="18" charset="0"/>
              </a:rPr>
              <a:t>Йошкар</a:t>
            </a:r>
            <a:r>
              <a:rPr lang="ru-RU" sz="1400" dirty="0">
                <a:latin typeface="Times New Roman" pitchFamily="18" charset="0"/>
                <a:cs typeface="Times New Roman" pitchFamily="18" charset="0"/>
              </a:rPr>
              <a:t> Ола.  Затем -  три года службы в армии. Благополучно отдав родине долг, встречает свою будущую жену </a:t>
            </a:r>
            <a:r>
              <a:rPr lang="ru-RU" sz="1400" dirty="0" err="1">
                <a:latin typeface="Times New Roman" pitchFamily="18" charset="0"/>
                <a:cs typeface="Times New Roman" pitchFamily="18" charset="0"/>
              </a:rPr>
              <a:t>Гайшебике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апу</a:t>
            </a:r>
            <a:r>
              <a:rPr lang="ru-RU" sz="1400" dirty="0">
                <a:latin typeface="Times New Roman" pitchFamily="18" charset="0"/>
                <a:cs typeface="Times New Roman" pitchFamily="18" charset="0"/>
              </a:rPr>
              <a:t>, в 1955 году молодые соединяют свои судьбы и  переезжают в Зверосовхоз «</a:t>
            </a:r>
            <a:r>
              <a:rPr lang="ru-RU" sz="1400" dirty="0" err="1">
                <a:latin typeface="Times New Roman" pitchFamily="18" charset="0"/>
                <a:cs typeface="Times New Roman" pitchFamily="18" charset="0"/>
              </a:rPr>
              <a:t>Берсутский</a:t>
            </a:r>
            <a:r>
              <a:rPr lang="ru-RU" sz="1400" dirty="0">
                <a:latin typeface="Times New Roman" pitchFamily="18" charset="0"/>
                <a:cs typeface="Times New Roman" pitchFamily="18" charset="0"/>
              </a:rPr>
              <a:t>».  Здесь молодожёны строят своё семейное гнёздышко. Оба работают в Зверосовхозе: он -  шофером, она – звероводом. Один за другим рождаются   трое детей, которые сами уже теперь  имеют внуков, а </a:t>
            </a:r>
            <a:r>
              <a:rPr lang="ru-RU" sz="1400" dirty="0" err="1">
                <a:latin typeface="Times New Roman" pitchFamily="18" charset="0"/>
                <a:cs typeface="Times New Roman" pitchFamily="18" charset="0"/>
              </a:rPr>
              <a:t>Ханафий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абый</a:t>
            </a:r>
            <a:r>
              <a:rPr lang="ru-RU" sz="1400" dirty="0">
                <a:latin typeface="Times New Roman" pitchFamily="18" charset="0"/>
                <a:cs typeface="Times New Roman" pitchFamily="18" charset="0"/>
              </a:rPr>
              <a:t> – правнуков.  Благодаря самоотверженному труду рабочих и колхозников, советские солдаты  воевали на фронте и одержали победу! Мы сейчас живём под мирным небом, радуемся счастливой юности и сохраняем в наших сердцах гордость за наших земляков.</a:t>
            </a:r>
          </a:p>
          <a:p>
            <a:pPr lvl="0">
              <a:buNone/>
            </a:pPr>
            <a:endParaRPr lang="ru-RU" sz="1400" dirty="0"/>
          </a:p>
        </p:txBody>
      </p:sp>
      <p:pic>
        <p:nvPicPr>
          <p:cNvPr id="5" name="Рисунок 4" descr="F:\2015_02_03\документ_0017.jpg"/>
          <p:cNvPicPr>
            <a:picLocks noChangeAspect="1"/>
          </p:cNvPicPr>
          <p:nvPr/>
        </p:nvPicPr>
        <p:blipFill>
          <a:blip r:embed="rId2" cstate="print"/>
          <a:srcRect/>
          <a:stretch>
            <a:fillRect/>
          </a:stretch>
        </p:blipFill>
        <p:spPr>
          <a:xfrm>
            <a:off x="666712" y="1714488"/>
            <a:ext cx="2286016" cy="3262160"/>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238085" y="1071546"/>
            <a:ext cx="4572031" cy="5597538"/>
          </a:xfrm>
        </p:spPr>
        <p:txBody>
          <a:bodyPr/>
          <a:lstStyle/>
          <a:p>
            <a:pPr lvl="0" algn="ctr">
              <a:buNone/>
            </a:pPr>
            <a:r>
              <a:rPr lang="ru-RU" sz="1600" b="1" dirty="0" err="1">
                <a:solidFill>
                  <a:srgbClr val="FF0000"/>
                </a:solidFill>
                <a:latin typeface="Times New Roman" pitchFamily="18" charset="0"/>
                <a:cs typeface="Times New Roman" pitchFamily="18" charset="0"/>
              </a:rPr>
              <a:t>Ахметзянова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Сылубика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Гиниатулловна</a:t>
            </a:r>
            <a:endParaRPr lang="ru-RU" sz="1600" dirty="0">
              <a:solidFill>
                <a:srgbClr val="FF0000"/>
              </a:solidFill>
              <a:latin typeface="Times New Roman" pitchFamily="18" charset="0"/>
              <a:cs typeface="Times New Roman" pitchFamily="18" charset="0"/>
            </a:endParaRPr>
          </a:p>
          <a:p>
            <a:pPr lvl="0">
              <a:buNone/>
            </a:pPr>
            <a:endParaRPr lang="ru-RU" sz="1600" dirty="0"/>
          </a:p>
        </p:txBody>
      </p:sp>
      <p:sp>
        <p:nvSpPr>
          <p:cNvPr id="4" name="Содержимое 3"/>
          <p:cNvSpPr txBox="1">
            <a:spLocks noGrp="1"/>
          </p:cNvSpPr>
          <p:nvPr>
            <p:ph idx="2"/>
          </p:nvPr>
        </p:nvSpPr>
        <p:spPr>
          <a:xfrm>
            <a:off x="4295796" y="1628802"/>
            <a:ext cx="7443806" cy="5040282"/>
          </a:xfrm>
        </p:spPr>
        <p:txBody>
          <a:bodyPr/>
          <a:lstStyle/>
          <a:p>
            <a:pPr lvl="0" algn="just"/>
            <a:r>
              <a:rPr lang="ru-RU" sz="1400" dirty="0" err="1">
                <a:latin typeface="Times New Roman" pitchFamily="18" charset="0"/>
                <a:cs typeface="Times New Roman" pitchFamily="18" charset="0"/>
              </a:rPr>
              <a:t>Ахметзянова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Гиниатулловна</a:t>
            </a:r>
            <a:r>
              <a:rPr lang="ru-RU" sz="1400" dirty="0">
                <a:latin typeface="Times New Roman" pitchFamily="18" charset="0"/>
                <a:cs typeface="Times New Roman" pitchFamily="18" charset="0"/>
              </a:rPr>
              <a:t> родилась 28 апреля 1929 года в семье крестьян </a:t>
            </a:r>
            <a:r>
              <a:rPr lang="ru-RU" sz="1400" dirty="0" err="1">
                <a:latin typeface="Times New Roman" pitchFamily="18" charset="0"/>
                <a:cs typeface="Times New Roman" pitchFamily="18" charset="0"/>
              </a:rPr>
              <a:t>Гиниатуллы</a:t>
            </a:r>
            <a:r>
              <a:rPr lang="ru-RU" sz="1400" dirty="0">
                <a:latin typeface="Times New Roman" pitchFamily="18" charset="0"/>
                <a:cs typeface="Times New Roman" pitchFamily="18" charset="0"/>
              </a:rPr>
              <a:t> и </a:t>
            </a:r>
            <a:r>
              <a:rPr lang="ru-RU" sz="1400" dirty="0" err="1">
                <a:latin typeface="Times New Roman" pitchFamily="18" charset="0"/>
                <a:cs typeface="Times New Roman" pitchFamily="18" charset="0"/>
              </a:rPr>
              <a:t>Джамили</a:t>
            </a:r>
            <a:r>
              <a:rPr lang="ru-RU" sz="1400" dirty="0">
                <a:latin typeface="Times New Roman" pitchFamily="18" charset="0"/>
                <a:cs typeface="Times New Roman" pitchFamily="18" charset="0"/>
              </a:rPr>
              <a:t> в деревне Средние Суни. Помимо нее, в семье было еще три ребенка: старший брат </a:t>
            </a:r>
            <a:r>
              <a:rPr lang="ru-RU" sz="1400" dirty="0" err="1">
                <a:latin typeface="Times New Roman" pitchFamily="18" charset="0"/>
                <a:cs typeface="Times New Roman" pitchFamily="18" charset="0"/>
              </a:rPr>
              <a:t>Миннулла</a:t>
            </a:r>
            <a:r>
              <a:rPr lang="ru-RU" sz="1400" dirty="0">
                <a:latin typeface="Times New Roman" pitchFamily="18" charset="0"/>
                <a:cs typeface="Times New Roman" pitchFamily="18" charset="0"/>
              </a:rPr>
              <a:t>, старшая сестра </a:t>
            </a:r>
            <a:r>
              <a:rPr lang="ru-RU" sz="1400" dirty="0" err="1">
                <a:latin typeface="Times New Roman" pitchFamily="18" charset="0"/>
                <a:cs typeface="Times New Roman" pitchFamily="18" charset="0"/>
              </a:rPr>
              <a:t>Миннибика</a:t>
            </a:r>
            <a:r>
              <a:rPr lang="ru-RU" sz="1400" dirty="0">
                <a:latin typeface="Times New Roman" pitchFamily="18" charset="0"/>
                <a:cs typeface="Times New Roman" pitchFamily="18" charset="0"/>
              </a:rPr>
              <a:t> и младшая сестра </a:t>
            </a:r>
            <a:r>
              <a:rPr lang="ru-RU" sz="1400" dirty="0" err="1">
                <a:latin typeface="Times New Roman" pitchFamily="18" charset="0"/>
                <a:cs typeface="Times New Roman" pitchFamily="18" charset="0"/>
              </a:rPr>
              <a:t>Нуржида</a:t>
            </a:r>
            <a:r>
              <a:rPr lang="ru-RU" sz="1400" dirty="0">
                <a:latin typeface="Times New Roman" pitchFamily="18" charset="0"/>
                <a:cs typeface="Times New Roman" pitchFamily="18" charset="0"/>
              </a:rPr>
              <a:t>. Когда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окончила четыре класса, началась Великая Отечественная война. В семью пришло известие о том, что брата </a:t>
            </a:r>
            <a:r>
              <a:rPr lang="ru-RU" sz="1400" dirty="0" err="1">
                <a:latin typeface="Times New Roman" pitchFamily="18" charset="0"/>
                <a:cs typeface="Times New Roman" pitchFamily="18" charset="0"/>
              </a:rPr>
              <a:t>Миннуллу</a:t>
            </a:r>
            <a:r>
              <a:rPr lang="ru-RU" sz="1400" dirty="0">
                <a:latin typeface="Times New Roman" pitchFamily="18" charset="0"/>
                <a:cs typeface="Times New Roman" pitchFamily="18" charset="0"/>
              </a:rPr>
              <a:t> призывают на фронт. Отца на фронт не призвали, так как он был болен. А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с мамой и сестрами с тринадцати лет начала работать в колхозе. Она выполняла любую работу, какую бы ей не приказали. Семья трудилась день и ночь, впроголодь. Еды катастрофически не хватало. Перебивались ошпаренной крапивой, лебедой, остатками гнилой картошки. Голод был страшный… Люди  умирали по всей стране. Все тяготы войны маленькая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уже познала в  раннем возрасте…В один прекрасный весенний день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продавала картофель и случайно узнала от одной старушки, что треклятая война, наконец-то, закончилась! Радости не было предела. Вся семья ждала прихода брата. К огромному счастью, брат </a:t>
            </a:r>
            <a:r>
              <a:rPr lang="ru-RU" sz="1400" dirty="0" err="1">
                <a:latin typeface="Times New Roman" pitchFamily="18" charset="0"/>
                <a:cs typeface="Times New Roman" pitchFamily="18" charset="0"/>
              </a:rPr>
              <a:t>Сылубики</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Миннулла</a:t>
            </a:r>
            <a:r>
              <a:rPr lang="ru-RU" sz="1400" dirty="0">
                <a:latin typeface="Times New Roman" pitchFamily="18" charset="0"/>
                <a:cs typeface="Times New Roman" pitchFamily="18" charset="0"/>
              </a:rPr>
              <a:t> вернулся живым и невредимым. Но на всю жизнь ужасающий след войны глубоко остался в сердцах выживших людей… В 1956 году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выходит замуж за </a:t>
            </a:r>
            <a:r>
              <a:rPr lang="ru-RU" sz="1400" dirty="0" err="1">
                <a:latin typeface="Times New Roman" pitchFamily="18" charset="0"/>
                <a:cs typeface="Times New Roman" pitchFamily="18" charset="0"/>
              </a:rPr>
              <a:t>Ахметзянова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Фатхинура</a:t>
            </a:r>
            <a:r>
              <a:rPr lang="ru-RU" sz="1400" dirty="0">
                <a:latin typeface="Times New Roman" pitchFamily="18" charset="0"/>
                <a:cs typeface="Times New Roman" pitchFamily="18" charset="0"/>
              </a:rPr>
              <a:t>. В поисках лучшей жизни молодая семья переезжает из деревни  в Камский леспромхоз. Они работали на всех участках лесного производства. Позже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родила троих детей: </a:t>
            </a:r>
            <a:r>
              <a:rPr lang="ru-RU" sz="1400" dirty="0" err="1">
                <a:latin typeface="Times New Roman" pitchFamily="18" charset="0"/>
                <a:cs typeface="Times New Roman" pitchFamily="18" charset="0"/>
              </a:rPr>
              <a:t>Газинура</a:t>
            </a:r>
            <a:r>
              <a:rPr lang="ru-RU" sz="1400" dirty="0">
                <a:latin typeface="Times New Roman" pitchFamily="18" charset="0"/>
                <a:cs typeface="Times New Roman" pitchFamily="18" charset="0"/>
              </a:rPr>
              <a:t>, Данию, Ильдара. </a:t>
            </a:r>
            <a:r>
              <a:rPr lang="ru-RU" sz="1400" dirty="0" err="1">
                <a:latin typeface="Times New Roman" pitchFamily="18" charset="0"/>
                <a:cs typeface="Times New Roman" pitchFamily="18" charset="0"/>
              </a:rPr>
              <a:t>Газинур</a:t>
            </a:r>
            <a:r>
              <a:rPr lang="ru-RU" sz="1400" dirty="0">
                <a:latin typeface="Times New Roman" pitchFamily="18" charset="0"/>
                <a:cs typeface="Times New Roman" pitchFamily="18" charset="0"/>
              </a:rPr>
              <a:t>, в данный момент, проживает со своей семьей в Набережных Челнах, ему 53 года. Дания, к сожалению, умерла в детстве. Ильдар по сей день живет со своей матерью, ему 49 лет. Несмотря на все ужасы войны, </a:t>
            </a:r>
            <a:r>
              <a:rPr lang="ru-RU" sz="1400" dirty="0" err="1">
                <a:latin typeface="Times New Roman" pitchFamily="18" charset="0"/>
                <a:cs typeface="Times New Roman" pitchFamily="18" charset="0"/>
              </a:rPr>
              <a:t>Сылубика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апа</a:t>
            </a:r>
            <a:r>
              <a:rPr lang="ru-RU" sz="1400" dirty="0">
                <a:latin typeface="Times New Roman" pitchFamily="18" charset="0"/>
                <a:cs typeface="Times New Roman" pitchFamily="18" charset="0"/>
              </a:rPr>
              <a:t> остается веселой, общительной, доброй и жизнерадостной женщиной. Она всегда поможет человеку добрым словом, советом, никогда не оставит его в беде.</a:t>
            </a:r>
          </a:p>
          <a:p>
            <a:pPr lvl="0">
              <a:buNone/>
            </a:pPr>
            <a:endParaRPr lang="ru-RU" sz="1400" dirty="0"/>
          </a:p>
        </p:txBody>
      </p:sp>
      <p:pic>
        <p:nvPicPr>
          <p:cNvPr id="5" name="Рисунок 4" descr="E:\SAM_2199.JPG"/>
          <p:cNvPicPr>
            <a:picLocks noChangeAspect="1"/>
          </p:cNvPicPr>
          <p:nvPr/>
        </p:nvPicPr>
        <p:blipFill>
          <a:blip r:embed="rId2" cstate="print"/>
          <a:srcRect/>
          <a:stretch>
            <a:fillRect/>
          </a:stretch>
        </p:blipFill>
        <p:spPr>
          <a:xfrm>
            <a:off x="1023902" y="1500174"/>
            <a:ext cx="2568513" cy="3424684"/>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238085" y="1071546"/>
            <a:ext cx="3049604" cy="5597538"/>
          </a:xfrm>
        </p:spPr>
        <p:txBody>
          <a:bodyPr/>
          <a:lstStyle/>
          <a:p>
            <a:pPr lvl="0" algn="ctr"/>
            <a:r>
              <a:rPr lang="ru-RU" sz="1600" b="1" dirty="0" err="1">
                <a:solidFill>
                  <a:srgbClr val="FF0000"/>
                </a:solidFill>
                <a:latin typeface="Times New Roman" pitchFamily="18" charset="0"/>
                <a:cs typeface="Times New Roman" pitchFamily="18" charset="0"/>
              </a:rPr>
              <a:t>Валиуллина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Бибиасма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Гильмутдиновна</a:t>
            </a:r>
            <a:endParaRPr lang="ru-RU" sz="1600" dirty="0">
              <a:solidFill>
                <a:srgbClr val="FF0000"/>
              </a:solidFill>
              <a:latin typeface="Times New Roman" pitchFamily="18" charset="0"/>
              <a:cs typeface="Times New Roman" pitchFamily="18" charset="0"/>
            </a:endParaRPr>
          </a:p>
          <a:p>
            <a:pPr lvl="0"/>
            <a:endParaRPr lang="ru-RU" sz="1600" dirty="0"/>
          </a:p>
        </p:txBody>
      </p:sp>
      <p:sp>
        <p:nvSpPr>
          <p:cNvPr id="4" name="Содержимое 3"/>
          <p:cNvSpPr txBox="1">
            <a:spLocks noGrp="1"/>
          </p:cNvSpPr>
          <p:nvPr>
            <p:ph idx="2"/>
          </p:nvPr>
        </p:nvSpPr>
        <p:spPr>
          <a:xfrm>
            <a:off x="3359697" y="1628802"/>
            <a:ext cx="8222705" cy="5040282"/>
          </a:xfrm>
        </p:spPr>
        <p:txBody>
          <a:bodyPr/>
          <a:lstStyle/>
          <a:p>
            <a:pPr lvl="0" algn="just"/>
            <a:r>
              <a:rPr lang="ru-RU" sz="1200" dirty="0" err="1">
                <a:latin typeface="Times New Roman" pitchFamily="18" charset="0"/>
                <a:cs typeface="Times New Roman" pitchFamily="18" charset="0"/>
              </a:rPr>
              <a:t>Валиуллина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Гильмутдинова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Гильмутдиновна</a:t>
            </a:r>
            <a:r>
              <a:rPr lang="ru-RU" sz="1200" dirty="0">
                <a:latin typeface="Times New Roman" pitchFamily="18" charset="0"/>
                <a:cs typeface="Times New Roman" pitchFamily="18" charset="0"/>
              </a:rPr>
              <a:t> родилась 17 апреля 1918 года в селе Старое </a:t>
            </a:r>
            <a:r>
              <a:rPr lang="ru-RU" sz="1200" dirty="0" err="1">
                <a:latin typeface="Times New Roman" pitchFamily="18" charset="0"/>
                <a:cs typeface="Times New Roman" pitchFamily="18" charset="0"/>
              </a:rPr>
              <a:t>Кашкино</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Алькеевского</a:t>
            </a:r>
            <a:r>
              <a:rPr lang="ru-RU" sz="1200" dirty="0">
                <a:latin typeface="Times New Roman" pitchFamily="18" charset="0"/>
                <a:cs typeface="Times New Roman" pitchFamily="18" charset="0"/>
              </a:rPr>
              <a:t> района ТАССР. Родители </a:t>
            </a:r>
            <a:r>
              <a:rPr lang="ru-RU" sz="1200" dirty="0" err="1">
                <a:latin typeface="Times New Roman" pitchFamily="18" charset="0"/>
                <a:cs typeface="Times New Roman" pitchFamily="18" charset="0"/>
              </a:rPr>
              <a:t>Гильмутдин</a:t>
            </a:r>
            <a:r>
              <a:rPr lang="ru-RU" sz="1200" dirty="0">
                <a:latin typeface="Times New Roman" pitchFamily="18" charset="0"/>
                <a:cs typeface="Times New Roman" pitchFamily="18" charset="0"/>
              </a:rPr>
              <a:t> и </a:t>
            </a:r>
            <a:r>
              <a:rPr lang="ru-RU" sz="1200" dirty="0" err="1">
                <a:latin typeface="Times New Roman" pitchFamily="18" charset="0"/>
                <a:cs typeface="Times New Roman" pitchFamily="18" charset="0"/>
              </a:rPr>
              <a:t>Бибигайша</a:t>
            </a:r>
            <a:r>
              <a:rPr lang="ru-RU" sz="1200" dirty="0">
                <a:latin typeface="Times New Roman" pitchFamily="18" charset="0"/>
                <a:cs typeface="Times New Roman" pitchFamily="18" charset="0"/>
              </a:rPr>
              <a:t> рано ушли из жизни. Отец умер после тяжёлой болезни в конце1918 года, а через 12 лет умерла и мама.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осталась на попечении дедушки и бабушки. Несмотря на то, что осталась сиротой, она этого не ощущала. Дедушка и бабушка заменили ей родителей, не чаяли души в своей внучке, вложили в её воспитание всю свою любовь. «Они научили меня всему, вспоминает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я помогала им по хозяйству, подрабатывала в колхозе». Когда ей исполнилось 18 лет, она с подругами уехала в город Ярославль на работу, где и познакомилась со своим будущим мужем Шарифом. В 1939 году вышла замуж и, по приглашению тёти, вместе с мужем уехали в Среднюю Азию в город </a:t>
            </a:r>
            <a:r>
              <a:rPr lang="ru-RU" sz="1200" dirty="0" err="1">
                <a:latin typeface="Times New Roman" pitchFamily="18" charset="0"/>
                <a:cs typeface="Times New Roman" pitchFamily="18" charset="0"/>
              </a:rPr>
              <a:t>Джамал</a:t>
            </a:r>
            <a:r>
              <a:rPr lang="ru-RU" sz="1200" dirty="0">
                <a:latin typeface="Times New Roman" pitchFamily="18" charset="0"/>
                <a:cs typeface="Times New Roman" pitchFamily="18" charset="0"/>
              </a:rPr>
              <a:t> – </a:t>
            </a:r>
            <a:r>
              <a:rPr lang="ru-RU" sz="1200" dirty="0" err="1">
                <a:latin typeface="Times New Roman" pitchFamily="18" charset="0"/>
                <a:cs typeface="Times New Roman" pitchFamily="18" charset="0"/>
              </a:rPr>
              <a:t>Абад</a:t>
            </a:r>
            <a:r>
              <a:rPr lang="ru-RU" sz="1200" dirty="0">
                <a:latin typeface="Times New Roman" pitchFamily="18" charset="0"/>
                <a:cs typeface="Times New Roman" pitchFamily="18" charset="0"/>
              </a:rPr>
              <a:t>. Там у неё  родился первенец. В 1941 году мужа забрали на фронт, и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с годовалым сыном на руках осталась одна. Работала и посудомойкой, и банщицей, а вечерами вязала носки и варежки для солдат на фронт.  В октябре 1945 года муж вернулся с войны. По состоянию здоровья врачи порекомендовали вернуться на Родину. В 1953 году переехали в зверосовхоз «</a:t>
            </a:r>
            <a:r>
              <a:rPr lang="ru-RU" sz="1200" dirty="0" err="1">
                <a:latin typeface="Times New Roman" pitchFamily="18" charset="0"/>
                <a:cs typeface="Times New Roman" pitchFamily="18" charset="0"/>
              </a:rPr>
              <a:t>Берсутский</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Мамадышского</a:t>
            </a:r>
            <a:r>
              <a:rPr lang="ru-RU" sz="1200" dirty="0">
                <a:latin typeface="Times New Roman" pitchFamily="18" charset="0"/>
                <a:cs typeface="Times New Roman" pitchFamily="18" charset="0"/>
              </a:rPr>
              <a:t> района.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начала работать на сельскохозяйственных работах, муж – на электростанции. Казалось, всё было хорошо, но полученные на войне раны и контузия, сказались и в 1969 году у неё умирает муж. Осталась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одна с девятью детьми на руках, младшей дочери не было и шести. Земля ушла из под ног, но женщина-мать собрала всю волю в кулак, ведь у неё дети, а их надо кормить, одевать и обучать. И дети оправдали её надежды – все получили образование. Она по праву гордится ими!  Много лет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проработала в зверосовхозе на производстве, но помимо этого ей приходилось заниматься общественной работой, так как состояла в комиссии женсовета. Это накладывало ещё большую ответственность не только за семью, но и за содержание в образцовом порядке приусадебного хозяйства. Очень любила разводить комнатные и садовые цветы. В этом ей конечно помогали дети. Своим примером прививала она им любовь к труду, к красоте природы. В 2015 году </a:t>
            </a:r>
            <a:r>
              <a:rPr lang="ru-RU" sz="1200" dirty="0" err="1">
                <a:latin typeface="Times New Roman" pitchFamily="18" charset="0"/>
                <a:cs typeface="Times New Roman" pitchFamily="18" charset="0"/>
              </a:rPr>
              <a:t>Бибиасме</a:t>
            </a:r>
            <a:r>
              <a:rPr lang="ru-RU" sz="1200" dirty="0">
                <a:latin typeface="Times New Roman" pitchFamily="18" charset="0"/>
                <a:cs typeface="Times New Roman" pitchFamily="18" charset="0"/>
              </a:rPr>
              <a:t> исполняется 97 лет. Несмотря на преклонный возраст,  она с нетерпением  ждёт 70 –</a:t>
            </a:r>
            <a:r>
              <a:rPr lang="ru-RU" sz="1200" dirty="0" err="1">
                <a:latin typeface="Times New Roman" pitchFamily="18" charset="0"/>
                <a:cs typeface="Times New Roman" pitchFamily="18" charset="0"/>
              </a:rPr>
              <a:t>летие</a:t>
            </a:r>
            <a:r>
              <a:rPr lang="ru-RU" sz="1200" dirty="0">
                <a:latin typeface="Times New Roman" pitchFamily="18" charset="0"/>
                <a:cs typeface="Times New Roman" pitchFamily="18" charset="0"/>
              </a:rPr>
              <a:t>  Победы, считая этот день Всенародным праздником. «Ведь мы выстояли! Мы победили!», - говорит она с гордостью.  </a:t>
            </a:r>
            <a:r>
              <a:rPr lang="ru-RU" sz="1200" dirty="0" err="1">
                <a:latin typeface="Times New Roman" pitchFamily="18" charset="0"/>
                <a:cs typeface="Times New Roman" pitchFamily="18" charset="0"/>
              </a:rPr>
              <a:t>Бибиасма</a:t>
            </a:r>
            <a:r>
              <a:rPr lang="ru-RU" sz="1200" dirty="0">
                <a:latin typeface="Times New Roman" pitchFamily="18" charset="0"/>
                <a:cs typeface="Times New Roman" pitchFamily="18" charset="0"/>
              </a:rPr>
              <a:t> очень оптимистична и мечтает дожить до ста лет, ведь её окружают любовью и заботой 13 внуков и 19 правнуков.</a:t>
            </a:r>
          </a:p>
          <a:p>
            <a:pPr lvl="0">
              <a:buNone/>
            </a:pPr>
            <a:endParaRPr lang="ru-RU" sz="1200" dirty="0"/>
          </a:p>
        </p:txBody>
      </p:sp>
      <p:pic>
        <p:nvPicPr>
          <p:cNvPr id="5" name="Рисунок 4" descr="F:\2015_02_13\Валиуллина.jpg"/>
          <p:cNvPicPr>
            <a:picLocks noChangeAspect="1"/>
          </p:cNvPicPr>
          <p:nvPr/>
        </p:nvPicPr>
        <p:blipFill>
          <a:blip r:embed="rId2" cstate="print"/>
          <a:srcRect/>
          <a:stretch>
            <a:fillRect/>
          </a:stretch>
        </p:blipFill>
        <p:spPr>
          <a:xfrm>
            <a:off x="595274" y="1785926"/>
            <a:ext cx="2651275" cy="3143272"/>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238084" y="1214422"/>
            <a:ext cx="3265631" cy="5454662"/>
          </a:xfrm>
        </p:spPr>
        <p:txBody>
          <a:bodyPr/>
          <a:lstStyle/>
          <a:p>
            <a:pPr lvl="0" algn="ctr">
              <a:buNone/>
            </a:pPr>
            <a:r>
              <a:rPr lang="ru-RU" sz="1600" b="1" dirty="0">
                <a:solidFill>
                  <a:srgbClr val="FF0000"/>
                </a:solidFill>
                <a:latin typeface="Times New Roman" pitchFamily="18" charset="0"/>
                <a:cs typeface="Times New Roman" pitchFamily="18" charset="0"/>
              </a:rPr>
              <a:t>Гришина Ольга Васильевна</a:t>
            </a:r>
            <a:r>
              <a:rPr lang="ru-RU" sz="1600" b="1" dirty="0">
                <a:solidFill>
                  <a:srgbClr val="FF0000"/>
                </a:solidFill>
              </a:rPr>
              <a:t>.</a:t>
            </a:r>
            <a:endParaRPr lang="ru-RU" sz="1600" dirty="0">
              <a:solidFill>
                <a:srgbClr val="FF0000"/>
              </a:solidFill>
            </a:endParaRPr>
          </a:p>
          <a:p>
            <a:pPr lvl="0">
              <a:buNone/>
            </a:pPr>
            <a:endParaRPr lang="ru-RU" sz="1600" dirty="0"/>
          </a:p>
        </p:txBody>
      </p:sp>
      <p:sp>
        <p:nvSpPr>
          <p:cNvPr id="4" name="Содержимое 3"/>
          <p:cNvSpPr txBox="1">
            <a:spLocks noGrp="1"/>
          </p:cNvSpPr>
          <p:nvPr>
            <p:ph idx="2"/>
          </p:nvPr>
        </p:nvSpPr>
        <p:spPr>
          <a:xfrm>
            <a:off x="3503715" y="980730"/>
            <a:ext cx="8078687" cy="5688354"/>
          </a:xfrm>
        </p:spPr>
        <p:txBody>
          <a:bodyPr/>
          <a:lstStyle/>
          <a:p>
            <a:pPr lvl="0" algn="just"/>
            <a:r>
              <a:rPr lang="ru-RU" sz="1200" dirty="0">
                <a:latin typeface="Times New Roman" pitchFamily="18" charset="0"/>
                <a:cs typeface="Times New Roman" pitchFamily="18" charset="0"/>
              </a:rPr>
              <a:t>Вот что рассказывает Гришина Ольга Васильевна о военном времени и о себе: «Родилась я в 1928 году 10 июля. Наша семья – я, отец, мать, два брата и две сестры – жили в село </a:t>
            </a:r>
            <a:r>
              <a:rPr lang="ru-RU" sz="1200" dirty="0" err="1">
                <a:latin typeface="Times New Roman" pitchFamily="18" charset="0"/>
                <a:cs typeface="Times New Roman" pitchFamily="18" charset="0"/>
              </a:rPr>
              <a:t>Урманчеево</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Мамадышского</a:t>
            </a:r>
            <a:r>
              <a:rPr lang="ru-RU" sz="1200" dirty="0">
                <a:latin typeface="Times New Roman" pitchFamily="18" charset="0"/>
                <a:cs typeface="Times New Roman" pitchFamily="18" charset="0"/>
              </a:rPr>
              <a:t> района Татарской АССР. Отец и мать   работали  круглый год в колхозе на разных работах. Когда в 1940 году умерла мать, жить стало невыносимо тяжело.  В 1941 году мне было 13 лет, брату 20, сестре-18,брату-8 лет, сестренке-6 лет. Я не знаю, когда объявили о начале войны, мы работали и работали. Учебы не было, считались безграмотными. В апреле 1941 года старшего брата  1921 года рождения забрали в армию. Отслужив  два месяца, там же  ушел на фронт  и не вернулся, погиб. Сестра  Елизавета,1923 года рождения,  уехала рыть окопы в неизвестном направлении. Я с утра до ночи работала в колхозе. Младшие уходили просить милостыню: братишка – на Медный завод, сестренка в Зверосовхоз. Добрые люди подавали что могли: картошку, соль, муку. Я не помню, когда умер мой отец. Мы были круглыми сиротами. Не было ни пищи, ни одежды, не было дров, спичек. Бывало, увидим  у кого идет дым из трубы, к ним и ходили за горящими углями. Спали на полу на овечьих шкурах, которые подбросил председатель из жалости, потом появились вши. …. Спасались от голода только работой, не ленились. Начала работать в колхозе с 12 лет, научилась многому: запрягала быка и ездила за керосином в деревню </a:t>
            </a:r>
            <a:r>
              <a:rPr lang="ru-RU" sz="1200" dirty="0" err="1">
                <a:latin typeface="Times New Roman" pitchFamily="18" charset="0"/>
                <a:cs typeface="Times New Roman" pitchFamily="18" charset="0"/>
              </a:rPr>
              <a:t>Усали</a:t>
            </a:r>
            <a:r>
              <a:rPr lang="ru-RU" sz="1200" dirty="0">
                <a:latin typeface="Times New Roman" pitchFamily="18" charset="0"/>
                <a:cs typeface="Times New Roman" pitchFamily="18" charset="0"/>
              </a:rPr>
              <a:t>,  за семенами в деревню </a:t>
            </a:r>
            <a:r>
              <a:rPr lang="ru-RU" sz="1200" dirty="0" err="1">
                <a:latin typeface="Times New Roman" pitchFamily="18" charset="0"/>
                <a:cs typeface="Times New Roman" pitchFamily="18" charset="0"/>
              </a:rPr>
              <a:t>Кыерлы</a:t>
            </a:r>
            <a:r>
              <a:rPr lang="ru-RU" sz="1200" dirty="0">
                <a:latin typeface="Times New Roman" pitchFamily="18" charset="0"/>
                <a:cs typeface="Times New Roman" pitchFamily="18" charset="0"/>
              </a:rPr>
              <a:t>, пешком в деревню </a:t>
            </a:r>
            <a:r>
              <a:rPr lang="ru-RU" sz="1200" dirty="0" err="1">
                <a:latin typeface="Times New Roman" pitchFamily="18" charset="0"/>
                <a:cs typeface="Times New Roman" pitchFamily="18" charset="0"/>
              </a:rPr>
              <a:t>Букаш</a:t>
            </a:r>
            <a:r>
              <a:rPr lang="ru-RU" sz="1200" dirty="0">
                <a:latin typeface="Times New Roman" pitchFamily="18" charset="0"/>
                <a:cs typeface="Times New Roman" pitchFamily="18" charset="0"/>
              </a:rPr>
              <a:t> относили масло. Мужиков в деревне не хватало, поэтому выполняли и мужскую работу. Каждый день выходила на работу. В </a:t>
            </a:r>
            <a:r>
              <a:rPr lang="ru-RU" sz="1200" dirty="0" err="1">
                <a:latin typeface="Times New Roman" pitchFamily="18" charset="0"/>
                <a:cs typeface="Times New Roman" pitchFamily="18" charset="0"/>
              </a:rPr>
              <a:t>Урманчеево</a:t>
            </a:r>
            <a:r>
              <a:rPr lang="ru-RU" sz="1200" dirty="0">
                <a:latin typeface="Times New Roman" pitchFamily="18" charset="0"/>
                <a:cs typeface="Times New Roman" pitchFamily="18" charset="0"/>
              </a:rPr>
              <a:t>, дети моего  возраста считались взрослыми и работали наравне со стариками от зари до зари.  Об окончании войны узнала в деревне </a:t>
            </a:r>
            <a:r>
              <a:rPr lang="ru-RU" sz="1200" dirty="0" err="1">
                <a:latin typeface="Times New Roman" pitchFamily="18" charset="0"/>
                <a:cs typeface="Times New Roman" pitchFamily="18" charset="0"/>
              </a:rPr>
              <a:t>Букаш</a:t>
            </a:r>
            <a:r>
              <a:rPr lang="ru-RU" sz="1200" dirty="0">
                <a:latin typeface="Times New Roman" pitchFamily="18" charset="0"/>
                <a:cs typeface="Times New Roman" pitchFamily="18" charset="0"/>
              </a:rPr>
              <a:t>, там толпа женщин кричала «Война закончилась, война закончилась». Помню, многие мужики ушли на фронт, а вернулись немногие. ….С 1957 года стала работать в зверосовхозе «</a:t>
            </a:r>
            <a:r>
              <a:rPr lang="ru-RU" sz="1200" dirty="0" err="1">
                <a:latin typeface="Times New Roman" pitchFamily="18" charset="0"/>
                <a:cs typeface="Times New Roman" pitchFamily="18" charset="0"/>
              </a:rPr>
              <a:t>Берсутский</a:t>
            </a:r>
            <a:r>
              <a:rPr lang="ru-RU" sz="1200" dirty="0">
                <a:latin typeface="Times New Roman" pitchFamily="18" charset="0"/>
                <a:cs typeface="Times New Roman" pitchFamily="18" charset="0"/>
              </a:rPr>
              <a:t>», трудилась на стройке вместе с мужиками. За все годы не было ни одного больничного листа, ни в одном из отпусков не отдыхала. В 1965 году вышла замуж, родила сына. Сегодня Николай работает водителем в </a:t>
            </a:r>
            <a:r>
              <a:rPr lang="ru-RU" sz="1200" dirty="0" err="1">
                <a:latin typeface="Times New Roman" pitchFamily="18" charset="0"/>
                <a:cs typeface="Times New Roman" pitchFamily="18" charset="0"/>
              </a:rPr>
              <a:t>Урманчеевском</a:t>
            </a:r>
            <a:r>
              <a:rPr lang="ru-RU" sz="1200" dirty="0">
                <a:latin typeface="Times New Roman" pitchFamily="18" charset="0"/>
                <a:cs typeface="Times New Roman" pitchFamily="18" charset="0"/>
              </a:rPr>
              <a:t> сельском поселении. Вся надежда на него. Родни не осталось, все умерли. В 1983 году вышла на пенсию. И тогда подрабатывала на забое зверей. Любила трудиться. Любила порядок.  В 1995  году за усердный труд меня наградили медалью «За доблестный труд в годы Великой Отечественной войны 1941 – 1945г.г.». Также награждена медалями : «50 лет Победы в Великой Отечественной войне», «55 лет Победы», «60 лет Победы», «65 лет Победы в Великой Отечественной войне». Здесь моя судьба. Отсюда я никуда не выезжала. Скучаю по тем временам, хотя они были очень трудные и голодные, но мы находили время и веселиться.  Всю жизнь работала во  благо колхоза, потом зверосовхоза «</a:t>
            </a:r>
            <a:r>
              <a:rPr lang="ru-RU" sz="1200" dirty="0" err="1">
                <a:latin typeface="Times New Roman" pitchFamily="18" charset="0"/>
                <a:cs typeface="Times New Roman" pitchFamily="18" charset="0"/>
              </a:rPr>
              <a:t>Берсутский</a:t>
            </a:r>
            <a:r>
              <a:rPr lang="ru-RU" sz="1200" dirty="0">
                <a:latin typeface="Times New Roman" pitchFamily="18" charset="0"/>
                <a:cs typeface="Times New Roman" pitchFamily="18" charset="0"/>
              </a:rPr>
              <a:t>», а нормальной квартиры так и не дало мне руководство. Живу в маленькой старой квартире, списанной….Ну  ладно, Слава Богу, получаю пенсию 12000 рублей, хватает…» Р.S. За все время беседы она плакала. Удивительно, как  этот человек смог перенести  так много жизненных испытаний?</a:t>
            </a:r>
          </a:p>
          <a:p>
            <a:pPr lvl="0">
              <a:buNone/>
            </a:pPr>
            <a:endParaRPr lang="ru-RU" sz="1200" dirty="0"/>
          </a:p>
        </p:txBody>
      </p:sp>
      <p:pic>
        <p:nvPicPr>
          <p:cNvPr id="5" name="Рисунок 4" descr="F:\2015_02_13\Гришина.jpg"/>
          <p:cNvPicPr>
            <a:picLocks noChangeAspect="1"/>
          </p:cNvPicPr>
          <p:nvPr/>
        </p:nvPicPr>
        <p:blipFill>
          <a:blip r:embed="rId2" cstate="print"/>
          <a:srcRect/>
          <a:stretch>
            <a:fillRect/>
          </a:stretch>
        </p:blipFill>
        <p:spPr>
          <a:xfrm>
            <a:off x="738150" y="1714488"/>
            <a:ext cx="2448269" cy="3240359"/>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523836" y="1214422"/>
            <a:ext cx="3627951" cy="5454662"/>
          </a:xfrm>
        </p:spPr>
        <p:txBody>
          <a:bodyPr/>
          <a:lstStyle/>
          <a:p>
            <a:pPr lvl="0" algn="ctr">
              <a:buNone/>
            </a:pPr>
            <a:r>
              <a:rPr lang="ru-RU" sz="1600" b="1" dirty="0" err="1">
                <a:solidFill>
                  <a:srgbClr val="FF0000"/>
                </a:solidFill>
                <a:latin typeface="Times New Roman" pitchFamily="18" charset="0"/>
                <a:cs typeface="Times New Roman" pitchFamily="18" charset="0"/>
              </a:rPr>
              <a:t>Мингазова</a:t>
            </a:r>
            <a:r>
              <a:rPr lang="ru-RU" sz="1600" b="1" dirty="0">
                <a:solidFill>
                  <a:srgbClr val="FF0000"/>
                </a:solidFill>
                <a:latin typeface="Times New Roman" pitchFamily="18" charset="0"/>
                <a:cs typeface="Times New Roman" pitchFamily="18" charset="0"/>
              </a:rPr>
              <a:t> Лилия Григорьевна.</a:t>
            </a:r>
            <a:endParaRPr lang="ru-RU" sz="1600" dirty="0">
              <a:solidFill>
                <a:srgbClr val="FF0000"/>
              </a:solidFill>
              <a:latin typeface="Times New Roman" pitchFamily="18" charset="0"/>
              <a:cs typeface="Times New Roman" pitchFamily="18" charset="0"/>
            </a:endParaRPr>
          </a:p>
          <a:p>
            <a:pPr lvl="0">
              <a:buNone/>
            </a:pPr>
            <a:endParaRPr lang="ru-RU" dirty="0"/>
          </a:p>
        </p:txBody>
      </p:sp>
      <p:sp>
        <p:nvSpPr>
          <p:cNvPr id="4" name="Содержимое 3"/>
          <p:cNvSpPr txBox="1">
            <a:spLocks noGrp="1"/>
          </p:cNvSpPr>
          <p:nvPr>
            <p:ph idx="2"/>
          </p:nvPr>
        </p:nvSpPr>
        <p:spPr>
          <a:xfrm>
            <a:off x="4223796" y="1714489"/>
            <a:ext cx="7358606" cy="4954596"/>
          </a:xfrm>
        </p:spPr>
        <p:txBody>
          <a:bodyPr/>
          <a:lstStyle/>
          <a:p>
            <a:pPr lvl="0" algn="just"/>
            <a:r>
              <a:rPr lang="ru-RU" sz="1600" dirty="0" err="1">
                <a:latin typeface="Times New Roman" pitchFamily="18" charset="0"/>
                <a:cs typeface="Times New Roman" pitchFamily="18" charset="0"/>
              </a:rPr>
              <a:t>Мингазова</a:t>
            </a:r>
            <a:r>
              <a:rPr lang="ru-RU" sz="1600" dirty="0">
                <a:latin typeface="Times New Roman" pitchFamily="18" charset="0"/>
                <a:cs typeface="Times New Roman" pitchFamily="18" charset="0"/>
              </a:rPr>
              <a:t> Лилия Григорьевна родилась  6 ноября  1932 года  в деревне </a:t>
            </a:r>
            <a:r>
              <a:rPr lang="ru-RU" sz="1600" dirty="0" err="1">
                <a:latin typeface="Times New Roman" pitchFamily="18" charset="0"/>
                <a:cs typeface="Times New Roman" pitchFamily="18" charset="0"/>
              </a:rPr>
              <a:t>Кугарчиново</a:t>
            </a:r>
            <a:r>
              <a:rPr lang="ru-RU" sz="1600" dirty="0">
                <a:latin typeface="Times New Roman" pitchFamily="18" charset="0"/>
                <a:cs typeface="Times New Roman" pitchFamily="18" charset="0"/>
              </a:rPr>
              <a:t> Рыбно-Слободского района. Сейчас проживает  в селе Камский Леспромхоз. Она родилась  в  небогатой семье: отец был учителем, а мама домохозяйкой. В семье было 5 детей, она была 2 ребёнком. В школе отучилась только 4 класса на татарском языке. Их семья узнала о начале войны, когда пришли за отцом. Отец ушел на фронт, а мать с пятью детьми осталась одна. В годы войны жизнь была нелегкой, в основном, собирали зерно. Победу 1945 года встретили уже в селе Камский Леспромхоз. В послевоенное время они пололи грядки, собирали картошку, заготавливали на зиму дрова. В 1958 году Лилия вышла замуж за </a:t>
            </a:r>
            <a:r>
              <a:rPr lang="ru-RU" sz="1600" dirty="0" err="1">
                <a:latin typeface="Times New Roman" pitchFamily="18" charset="0"/>
                <a:cs typeface="Times New Roman" pitchFamily="18" charset="0"/>
              </a:rPr>
              <a:t>Мингазова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Нурдтина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Гарафовича</a:t>
            </a:r>
            <a:r>
              <a:rPr lang="ru-RU" sz="1600" dirty="0">
                <a:latin typeface="Times New Roman" pitchFamily="18" charset="0"/>
                <a:cs typeface="Times New Roman" pitchFamily="18" charset="0"/>
              </a:rPr>
              <a:t>. Вместе они вырастили троих детей: </a:t>
            </a:r>
            <a:r>
              <a:rPr lang="ru-RU" sz="1600" dirty="0" err="1">
                <a:latin typeface="Times New Roman" pitchFamily="18" charset="0"/>
                <a:cs typeface="Times New Roman" pitchFamily="18" charset="0"/>
              </a:rPr>
              <a:t>Люцию</a:t>
            </a:r>
            <a:r>
              <a:rPr lang="ru-RU" sz="1600" dirty="0">
                <a:latin typeface="Times New Roman" pitchFamily="18" charset="0"/>
                <a:cs typeface="Times New Roman" pitchFamily="18" charset="0"/>
              </a:rPr>
              <a:t>, Рината, </a:t>
            </a:r>
            <a:r>
              <a:rPr lang="ru-RU" sz="1600" dirty="0" err="1">
                <a:latin typeface="Times New Roman" pitchFamily="18" charset="0"/>
                <a:cs typeface="Times New Roman" pitchFamily="18" charset="0"/>
              </a:rPr>
              <a:t>Рафаиля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Люция</a:t>
            </a:r>
            <a:r>
              <a:rPr lang="ru-RU" sz="1600" dirty="0">
                <a:latin typeface="Times New Roman" pitchFamily="18" charset="0"/>
                <a:cs typeface="Times New Roman" pitchFamily="18" charset="0"/>
              </a:rPr>
              <a:t> работала бухгалтером, сейчас вышла на пенсию. Ринат работает в лесу, а младший сын, </a:t>
            </a:r>
            <a:r>
              <a:rPr lang="ru-RU" sz="1600" dirty="0" err="1">
                <a:latin typeface="Times New Roman" pitchFamily="18" charset="0"/>
                <a:cs typeface="Times New Roman" pitchFamily="18" charset="0"/>
              </a:rPr>
              <a:t>Рафаиль</a:t>
            </a:r>
            <a:r>
              <a:rPr lang="ru-RU" sz="1600" dirty="0">
                <a:latin typeface="Times New Roman" pitchFamily="18" charset="0"/>
                <a:cs typeface="Times New Roman" pitchFamily="18" charset="0"/>
              </a:rPr>
              <a:t>, к сожалению, умер. На данный момент Лилия Григорьевна – вдова. Она проживает одна, во многом ей помогают сноха, сын и внуки.</a:t>
            </a:r>
          </a:p>
          <a:p>
            <a:pPr lvl="0" algn="just"/>
            <a:r>
              <a:rPr lang="ru-RU" sz="1600" dirty="0">
                <a:latin typeface="Times New Roman" pitchFamily="18" charset="0"/>
                <a:cs typeface="Times New Roman" pitchFamily="18" charset="0"/>
              </a:rPr>
              <a:t> </a:t>
            </a:r>
          </a:p>
          <a:p>
            <a:pPr lvl="0">
              <a:buNone/>
            </a:pPr>
            <a:endParaRPr lang="ru-RU" sz="1600" dirty="0"/>
          </a:p>
        </p:txBody>
      </p:sp>
      <p:pic>
        <p:nvPicPr>
          <p:cNvPr id="5" name="Рисунок 4" descr="F:\2015_02_03\документ_0008.jpg"/>
          <p:cNvPicPr>
            <a:picLocks noChangeAspect="1"/>
          </p:cNvPicPr>
          <p:nvPr/>
        </p:nvPicPr>
        <p:blipFill>
          <a:blip r:embed="rId2" cstate="print"/>
          <a:srcRect/>
          <a:stretch>
            <a:fillRect/>
          </a:stretch>
        </p:blipFill>
        <p:spPr>
          <a:xfrm>
            <a:off x="1166778" y="1714488"/>
            <a:ext cx="2376260" cy="3236619"/>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603" y="1142984"/>
            <a:ext cx="3182139" cy="5526100"/>
          </a:xfrm>
        </p:spPr>
        <p:txBody>
          <a:bodyPr/>
          <a:lstStyle/>
          <a:p>
            <a:pPr lvl="0" algn="ctr">
              <a:buNone/>
            </a:pPr>
            <a:r>
              <a:rPr lang="ru-RU" sz="1600" b="1" dirty="0" err="1">
                <a:solidFill>
                  <a:srgbClr val="FF0000"/>
                </a:solidFill>
                <a:latin typeface="Times New Roman" pitchFamily="18" charset="0"/>
                <a:cs typeface="Times New Roman" pitchFamily="18" charset="0"/>
              </a:rPr>
              <a:t>Нагимова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Хусникамал</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Сахабутдиновна</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4238612" y="1428737"/>
            <a:ext cx="7343791" cy="5240348"/>
          </a:xfrm>
        </p:spPr>
        <p:txBody>
          <a:bodyPr/>
          <a:lstStyle/>
          <a:p>
            <a:pPr lvl="0" algn="just"/>
            <a:r>
              <a:rPr lang="ru-RU" sz="1600" dirty="0" err="1">
                <a:latin typeface="Times New Roman" pitchFamily="18" charset="0"/>
                <a:cs typeface="Times New Roman" pitchFamily="18" charset="0"/>
              </a:rPr>
              <a:t>Нагимова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Хусникамал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Сахабутдиновна</a:t>
            </a:r>
            <a:r>
              <a:rPr lang="ru-RU" sz="1600" dirty="0">
                <a:latin typeface="Times New Roman" pitchFamily="18" charset="0"/>
                <a:cs typeface="Times New Roman" pitchFamily="18" charset="0"/>
              </a:rPr>
              <a:t> родилась в деревне </a:t>
            </a:r>
            <a:r>
              <a:rPr lang="ru-RU" sz="1600" dirty="0" err="1">
                <a:latin typeface="Times New Roman" pitchFamily="18" charset="0"/>
                <a:cs typeface="Times New Roman" pitchFamily="18" charset="0"/>
              </a:rPr>
              <a:t>Арташка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Мамадышского</a:t>
            </a:r>
            <a:r>
              <a:rPr lang="ru-RU" sz="1600" dirty="0">
                <a:latin typeface="Times New Roman" pitchFamily="18" charset="0"/>
                <a:cs typeface="Times New Roman" pitchFamily="18" charset="0"/>
              </a:rPr>
              <a:t> района Татарской АССР 8 февраля 1928 года, в семье колхозников. Их было восемь  детей, она была шестой. Родители работали в колхозе разнорабочими. </a:t>
            </a:r>
            <a:r>
              <a:rPr lang="ru-RU" sz="1600" dirty="0" err="1">
                <a:latin typeface="Times New Roman" pitchFamily="18" charset="0"/>
                <a:cs typeface="Times New Roman" pitchFamily="18" charset="0"/>
              </a:rPr>
              <a:t>Хусникамал</a:t>
            </a:r>
            <a:r>
              <a:rPr lang="ru-RU" sz="1600" dirty="0">
                <a:latin typeface="Times New Roman" pitchFamily="18" charset="0"/>
                <a:cs typeface="Times New Roman" pitchFamily="18" charset="0"/>
              </a:rPr>
              <a:t> имела образование 6 классов. В 1941 году началась Великая  Отечественная Война. Новость о начале войны она узнала утром, когда собиралась в школу. Из ее семьи на войну ушли отец и четыре брата. Они все вернулись с войны живыми. Всех их встретили с радостью. Младшие братья сразу после войны уехали в Якутию. В годы войны жизнь была тяжелой, поэтому </a:t>
            </a:r>
            <a:r>
              <a:rPr lang="ru-RU" sz="1600" dirty="0" err="1">
                <a:latin typeface="Times New Roman" pitchFamily="18" charset="0"/>
                <a:cs typeface="Times New Roman" pitchFamily="18" charset="0"/>
              </a:rPr>
              <a:t>Хусникамал</a:t>
            </a:r>
            <a:r>
              <a:rPr lang="ru-RU" sz="1600" dirty="0">
                <a:latin typeface="Times New Roman" pitchFamily="18" charset="0"/>
                <a:cs typeface="Times New Roman" pitchFamily="18" charset="0"/>
              </a:rPr>
              <a:t> с 13 лет начала работать бригадиром в колхозе. Весть о  победе нашей армии, </a:t>
            </a:r>
            <a:r>
              <a:rPr lang="ru-RU" sz="1600" dirty="0" err="1">
                <a:latin typeface="Times New Roman" pitchFamily="18" charset="0"/>
                <a:cs typeface="Times New Roman" pitchFamily="18" charset="0"/>
              </a:rPr>
              <a:t>Хусникамал</a:t>
            </a:r>
            <a:r>
              <a:rPr lang="ru-RU" sz="1600" dirty="0">
                <a:latin typeface="Times New Roman" pitchFamily="18" charset="0"/>
                <a:cs typeface="Times New Roman" pitchFamily="18" charset="0"/>
              </a:rPr>
              <a:t> встретила на  поле, так как шел посевной сезон. От этого известия  на глазах появились слезы радости. После войны она продолжала работу бригадира. В 18 лет вышла замуж, родила шестерых детей. Сейчас из них осталось четверо: Абрек, </a:t>
            </a:r>
            <a:r>
              <a:rPr lang="ru-RU" sz="1600" dirty="0" err="1">
                <a:latin typeface="Times New Roman" pitchFamily="18" charset="0"/>
                <a:cs typeface="Times New Roman" pitchFamily="18" charset="0"/>
              </a:rPr>
              <a:t>Фарит</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Гузалия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Гаухария</a:t>
            </a:r>
            <a:r>
              <a:rPr lang="ru-RU" sz="1600" dirty="0">
                <a:latin typeface="Times New Roman" pitchFamily="18" charset="0"/>
                <a:cs typeface="Times New Roman" pitchFamily="18" charset="0"/>
              </a:rPr>
              <a:t>. Все четверо пенсионеры. Сыновья проживают в селе Камский Лесхоз </a:t>
            </a:r>
            <a:r>
              <a:rPr lang="ru-RU" sz="1600" dirty="0" err="1">
                <a:latin typeface="Times New Roman" pitchFamily="18" charset="0"/>
                <a:cs typeface="Times New Roman" pitchFamily="18" charset="0"/>
              </a:rPr>
              <a:t>Мамадышского</a:t>
            </a:r>
            <a:r>
              <a:rPr lang="ru-RU" sz="1600" dirty="0">
                <a:latin typeface="Times New Roman" pitchFamily="18" charset="0"/>
                <a:cs typeface="Times New Roman" pitchFamily="18" charset="0"/>
              </a:rPr>
              <a:t> района, а дочери в городе Казань . В настоящее время </a:t>
            </a:r>
            <a:r>
              <a:rPr lang="ru-RU" sz="1600" dirty="0" err="1">
                <a:latin typeface="Times New Roman" pitchFamily="18" charset="0"/>
                <a:cs typeface="Times New Roman" pitchFamily="18" charset="0"/>
              </a:rPr>
              <a:t>Хусникамал</a:t>
            </a:r>
            <a:r>
              <a:rPr lang="ru-RU" sz="1600" dirty="0">
                <a:latin typeface="Times New Roman" pitchFamily="18" charset="0"/>
                <a:cs typeface="Times New Roman" pitchFamily="18" charset="0"/>
              </a:rPr>
              <a:t> живет у старшего сына.</a:t>
            </a:r>
          </a:p>
          <a:p>
            <a:pPr lvl="0">
              <a:buNone/>
            </a:pPr>
            <a:endParaRPr lang="ru-RU" sz="1200" dirty="0"/>
          </a:p>
        </p:txBody>
      </p:sp>
      <p:pic>
        <p:nvPicPr>
          <p:cNvPr id="5" name="Рисунок 4" descr="C:\Users\5\Desktop\без фото\Screenshot_2015-02-12-21-53-23.png"/>
          <p:cNvPicPr>
            <a:picLocks noChangeAspect="1"/>
          </p:cNvPicPr>
          <p:nvPr/>
        </p:nvPicPr>
        <p:blipFill>
          <a:blip r:embed="rId2" cstate="print"/>
          <a:srcRect/>
          <a:stretch>
            <a:fillRect/>
          </a:stretch>
        </p:blipFill>
        <p:spPr>
          <a:xfrm>
            <a:off x="1095340" y="1714488"/>
            <a:ext cx="2426433" cy="3579391"/>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09522" y="1142984"/>
            <a:ext cx="3410211" cy="5526100"/>
          </a:xfrm>
        </p:spPr>
        <p:txBody>
          <a:bodyPr/>
          <a:lstStyle/>
          <a:p>
            <a:pPr lvl="0" algn="ctr">
              <a:buNone/>
            </a:pPr>
            <a:r>
              <a:rPr lang="ru-RU" sz="1600" b="1" dirty="0" err="1">
                <a:solidFill>
                  <a:srgbClr val="FF0000"/>
                </a:solidFill>
                <a:latin typeface="Times New Roman" pitchFamily="18" charset="0"/>
                <a:cs typeface="Times New Roman" pitchFamily="18" charset="0"/>
              </a:rPr>
              <a:t>Усманов</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Юсуп</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Усманович</a:t>
            </a:r>
            <a:endParaRPr lang="ru-RU" sz="1600" dirty="0">
              <a:solidFill>
                <a:srgbClr val="FF0000"/>
              </a:solidFill>
              <a:latin typeface="Times New Roman" pitchFamily="18" charset="0"/>
              <a:cs typeface="Times New Roman" pitchFamily="18" charset="0"/>
            </a:endParaRPr>
          </a:p>
        </p:txBody>
      </p:sp>
      <p:sp>
        <p:nvSpPr>
          <p:cNvPr id="4" name="Содержимое 3"/>
          <p:cNvSpPr txBox="1">
            <a:spLocks noGrp="1"/>
          </p:cNvSpPr>
          <p:nvPr>
            <p:ph idx="2"/>
          </p:nvPr>
        </p:nvSpPr>
        <p:spPr>
          <a:xfrm>
            <a:off x="3881422" y="1357298"/>
            <a:ext cx="7700980" cy="5311786"/>
          </a:xfrm>
        </p:spPr>
        <p:txBody>
          <a:bodyPr/>
          <a:lstStyle/>
          <a:p>
            <a:pPr lvl="0" algn="just"/>
            <a:r>
              <a:rPr lang="ru-RU" sz="1400" dirty="0" err="1">
                <a:latin typeface="Times New Roman" pitchFamily="18" charset="0"/>
                <a:cs typeface="Times New Roman" pitchFamily="18" charset="0"/>
              </a:rPr>
              <a:t>Усманов</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Юсуп</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Усманович</a:t>
            </a:r>
            <a:r>
              <a:rPr lang="ru-RU" sz="1400" dirty="0">
                <a:latin typeface="Times New Roman" pitchFamily="18" charset="0"/>
                <a:cs typeface="Times New Roman" pitchFamily="18" charset="0"/>
              </a:rPr>
              <a:t> родился 19 марта 1932 года   деревне </a:t>
            </a:r>
            <a:r>
              <a:rPr lang="ru-RU" sz="1400" dirty="0" err="1">
                <a:latin typeface="Times New Roman" pitchFamily="18" charset="0"/>
                <a:cs typeface="Times New Roman" pitchFamily="18" charset="0"/>
              </a:rPr>
              <a:t>Катмыш</a:t>
            </a:r>
            <a:r>
              <a:rPr lang="ru-RU" sz="1400" dirty="0">
                <a:latin typeface="Times New Roman" pitchFamily="18" charset="0"/>
                <a:cs typeface="Times New Roman" pitchFamily="18" charset="0"/>
              </a:rPr>
              <a:t>  Кызыл - </a:t>
            </a:r>
            <a:r>
              <a:rPr lang="ru-RU" sz="1400" dirty="0" err="1">
                <a:latin typeface="Times New Roman" pitchFamily="18" charset="0"/>
                <a:cs typeface="Times New Roman" pitchFamily="18" charset="0"/>
              </a:rPr>
              <a:t>Йолдызского</a:t>
            </a:r>
            <a:r>
              <a:rPr lang="ru-RU" sz="1400" dirty="0">
                <a:latin typeface="Times New Roman" pitchFamily="18" charset="0"/>
                <a:cs typeface="Times New Roman" pitchFamily="18" charset="0"/>
              </a:rPr>
              <a:t>  (ныне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  района   в  многодетной крестьянской  семье. </a:t>
            </a:r>
            <a:r>
              <a:rPr lang="ru-RU" sz="1400" dirty="0" err="1">
                <a:latin typeface="Times New Roman" pitchFamily="18" charset="0"/>
                <a:cs typeface="Times New Roman" pitchFamily="18" charset="0"/>
              </a:rPr>
              <a:t>Юсуп</a:t>
            </a:r>
            <a:r>
              <a:rPr lang="ru-RU" sz="1400" dirty="0">
                <a:latin typeface="Times New Roman" pitchFamily="18" charset="0"/>
                <a:cs typeface="Times New Roman" pitchFamily="18" charset="0"/>
              </a:rPr>
              <a:t>  был  шестым  ребёнком  в  семье.  Его отец был участником  Гражданской войны, бывший офицер после войны  работал </a:t>
            </a:r>
            <a:r>
              <a:rPr lang="ru-RU" sz="1400" dirty="0" err="1">
                <a:latin typeface="Times New Roman" pitchFamily="18" charset="0"/>
                <a:cs typeface="Times New Roman" pitchFamily="18" charset="0"/>
              </a:rPr>
              <a:t>лесотехником</a:t>
            </a:r>
            <a:r>
              <a:rPr lang="ru-RU" sz="1400" dirty="0">
                <a:latin typeface="Times New Roman" pitchFamily="18" charset="0"/>
                <a:cs typeface="Times New Roman" pitchFamily="18" charset="0"/>
              </a:rPr>
              <a:t>. Маленькому  </a:t>
            </a:r>
            <a:r>
              <a:rPr lang="ru-RU" sz="1400" dirty="0" err="1">
                <a:latin typeface="Times New Roman" pitchFamily="18" charset="0"/>
                <a:cs typeface="Times New Roman" pitchFamily="18" charset="0"/>
              </a:rPr>
              <a:t>Юсупу</a:t>
            </a:r>
            <a:r>
              <a:rPr lang="ru-RU" sz="1400" dirty="0">
                <a:latin typeface="Times New Roman" pitchFamily="18" charset="0"/>
                <a:cs typeface="Times New Roman" pitchFamily="18" charset="0"/>
              </a:rPr>
              <a:t>  было всего 18 дней от роду , когда умер его отца . Мать работала в колхозе. После смерти мужа , она одна поднимала на ноги детей.  </a:t>
            </a:r>
            <a:r>
              <a:rPr lang="ru-RU" sz="1400" dirty="0" err="1">
                <a:latin typeface="Times New Roman" pitchFamily="18" charset="0"/>
                <a:cs typeface="Times New Roman" pitchFamily="18" charset="0"/>
              </a:rPr>
              <a:t>Юсуп</a:t>
            </a:r>
            <a:r>
              <a:rPr lang="ru-RU" sz="1400" dirty="0">
                <a:latin typeface="Times New Roman" pitchFamily="18" charset="0"/>
                <a:cs typeface="Times New Roman" pitchFamily="18" charset="0"/>
              </a:rPr>
              <a:t>  смог закончить  6 классов, дальше он учиться уже не смог, у семьи не было такой возможности.      О начале Великой Отечественной войны узнали от районного представитель, который прискакал на коне и сообщил о том, что фашистская Германия  без объявления напала на нашу страну. Старший сын  семьи </a:t>
            </a:r>
            <a:r>
              <a:rPr lang="ru-RU" sz="1400" dirty="0" err="1">
                <a:latin typeface="Times New Roman" pitchFamily="18" charset="0"/>
                <a:cs typeface="Times New Roman" pitchFamily="18" charset="0"/>
              </a:rPr>
              <a:t>Усмановых</a:t>
            </a:r>
            <a:r>
              <a:rPr lang="ru-RU" sz="1400" dirty="0">
                <a:latin typeface="Times New Roman" pitchFamily="18" charset="0"/>
                <a:cs typeface="Times New Roman" pitchFamily="18" charset="0"/>
              </a:rPr>
              <a:t> ушел на фронт. Когда провожали брата на войну, все плакали, потому что он был самым старшим  и заменял отца в семье. Семье в годы войны было очень тяжело. С 13 лет   </a:t>
            </a:r>
            <a:r>
              <a:rPr lang="ru-RU" sz="1400" dirty="0" err="1">
                <a:latin typeface="Times New Roman" pitchFamily="18" charset="0"/>
                <a:cs typeface="Times New Roman" pitchFamily="18" charset="0"/>
              </a:rPr>
              <a:t>Усманов</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Юсуп</a:t>
            </a:r>
            <a:r>
              <a:rPr lang="ru-RU" sz="1400" dirty="0">
                <a:latin typeface="Times New Roman" pitchFamily="18" charset="0"/>
                <a:cs typeface="Times New Roman" pitchFamily="18" charset="0"/>
              </a:rPr>
              <a:t> работал в колхозе. В годы войны вся тяжёлая колхозная работа легла на  плечи подростков, женщин и стариков. Победу встретил в родной деревне. 9 мая 1945 года запомнились ему слезами радости и счастья. У каждого вернувшегося  с войны солдата спрашивали: « Не встречал ли  наших?».  Кто хотел узнать об отце, кто о муже, кто о брате.  С войны старший брат </a:t>
            </a:r>
            <a:r>
              <a:rPr lang="ru-RU" sz="1400" dirty="0" err="1">
                <a:latin typeface="Times New Roman" pitchFamily="18" charset="0"/>
                <a:cs typeface="Times New Roman" pitchFamily="18" charset="0"/>
              </a:rPr>
              <a:t>Юсупа</a:t>
            </a:r>
            <a:r>
              <a:rPr lang="ru-RU" sz="1400" dirty="0">
                <a:latin typeface="Times New Roman" pitchFamily="18" charset="0"/>
                <a:cs typeface="Times New Roman" pitchFamily="18" charset="0"/>
              </a:rPr>
              <a:t>  вернулся живым, но через пять лет  он умер от фронтовых ранений. После войны </a:t>
            </a:r>
            <a:r>
              <a:rPr lang="ru-RU" sz="1400" dirty="0" err="1">
                <a:latin typeface="Times New Roman" pitchFamily="18" charset="0"/>
                <a:cs typeface="Times New Roman" pitchFamily="18" charset="0"/>
              </a:rPr>
              <a:t>Юсуп</a:t>
            </a:r>
            <a:r>
              <a:rPr lang="ru-RU" sz="1400" dirty="0">
                <a:latin typeface="Times New Roman" pitchFamily="18" charset="0"/>
                <a:cs typeface="Times New Roman" pitchFamily="18" charset="0"/>
              </a:rPr>
              <a:t> продолжал работать в колхозе. Затем  по достижении возраста был призван на службу в ряды вооружённых сил Советской армии. После армейской службы отправился на Украину, несколько лет добывал уголь в шахтах Донецка.       По зову матери вернулся в родное село </a:t>
            </a:r>
            <a:r>
              <a:rPr lang="ru-RU" sz="1400" dirty="0" err="1">
                <a:latin typeface="Times New Roman" pitchFamily="18" charset="0"/>
                <a:cs typeface="Times New Roman" pitchFamily="18" charset="0"/>
              </a:rPr>
              <a:t>Катмыш</a:t>
            </a:r>
            <a:r>
              <a:rPr lang="ru-RU" sz="1400" dirty="0">
                <a:latin typeface="Times New Roman" pitchFamily="18" charset="0"/>
                <a:cs typeface="Times New Roman" pitchFamily="18" charset="0"/>
              </a:rPr>
              <a:t>, в 1962 году создал свою семью. В  браке с  </a:t>
            </a:r>
            <a:r>
              <a:rPr lang="ru-RU" sz="1400" dirty="0" err="1">
                <a:latin typeface="Times New Roman" pitchFamily="18" charset="0"/>
                <a:cs typeface="Times New Roman" pitchFamily="18" charset="0"/>
              </a:rPr>
              <a:t>Галимуллиной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Хадичой</a:t>
            </a:r>
            <a:r>
              <a:rPr lang="ru-RU" sz="1400" dirty="0">
                <a:latin typeface="Times New Roman" pitchFamily="18" charset="0"/>
                <a:cs typeface="Times New Roman" pitchFamily="18" charset="0"/>
              </a:rPr>
              <a:t>   вырастили пятерых детей. У них две дочери и три сына. Вплоть до выхода на пенсию работал в Камском лесничестве  лесничим.      В настоящее время проживает со своей супругой в Камском леспромхозе.</a:t>
            </a:r>
          </a:p>
          <a:p>
            <a:pPr lvl="0">
              <a:buNone/>
            </a:pPr>
            <a:endParaRPr lang="ru-RU" sz="1200" dirty="0"/>
          </a:p>
        </p:txBody>
      </p:sp>
      <p:pic>
        <p:nvPicPr>
          <p:cNvPr id="5" name="Рисунок 4" descr="F:\2015_02_13\Усманов.jpg"/>
          <p:cNvPicPr>
            <a:picLocks noChangeAspect="1"/>
          </p:cNvPicPr>
          <p:nvPr/>
        </p:nvPicPr>
        <p:blipFill>
          <a:blip r:embed="rId2" cstate="print"/>
          <a:srcRect/>
          <a:stretch>
            <a:fillRect/>
          </a:stretch>
        </p:blipFill>
        <p:spPr>
          <a:xfrm>
            <a:off x="881026" y="1571612"/>
            <a:ext cx="2500330" cy="3568222"/>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309653" y="1071546"/>
            <a:ext cx="3143273" cy="5597538"/>
          </a:xfrm>
        </p:spPr>
        <p:txBody>
          <a:bodyPr/>
          <a:lstStyle/>
          <a:p>
            <a:pPr lvl="0">
              <a:buNone/>
            </a:pPr>
            <a:r>
              <a:rPr lang="ru-RU" sz="1600" b="1" dirty="0" err="1">
                <a:solidFill>
                  <a:srgbClr val="FF0000"/>
                </a:solidFill>
                <a:latin typeface="Times New Roman" pitchFamily="18" charset="0"/>
                <a:cs typeface="Times New Roman" pitchFamily="18" charset="0"/>
              </a:rPr>
              <a:t>Хадиуллин</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Гафиятулла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Хадиуллович</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4583832" y="1124739"/>
            <a:ext cx="6998570" cy="5544336"/>
          </a:xfrm>
        </p:spPr>
        <p:txBody>
          <a:bodyPr/>
          <a:lstStyle/>
          <a:p>
            <a:pPr lvl="0" algn="just"/>
            <a:r>
              <a:rPr lang="ru-RU" sz="1200" dirty="0">
                <a:latin typeface="Times New Roman" pitchFamily="18" charset="0"/>
                <a:cs typeface="Times New Roman" pitchFamily="18" charset="0"/>
              </a:rPr>
              <a:t>Проходит время, но человечество помнит и чтит великий подвиг, свершённый советским народом и его героической армией в годы Великой Отечественной войны. Преодолевая неимоверные трудности и лишения, советские люди отстояли свободу и независимость своей Родины, спасли человечество от угрозы фашистского порабощения. Разгром фашизма вошёл в историю как светлый праздник, как великое торжество.  Невиданный в истории массовый героизм, беспримерная стойкость, легендарное мужество, проявленные нашим народом в годы смертельной борьбы против германского фашизма, ярко показывают, на что способны люди, знающие, за что они воюют и что защищают. Ветеран тыла Великой Отечественной войны </a:t>
            </a:r>
            <a:r>
              <a:rPr lang="ru-RU" sz="1200" dirty="0" err="1">
                <a:latin typeface="Times New Roman" pitchFamily="18" charset="0"/>
                <a:cs typeface="Times New Roman" pitchFamily="18" charset="0"/>
              </a:rPr>
              <a:t>Хадиуллин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Гафиятулла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Хадиуллович</a:t>
            </a:r>
            <a:r>
              <a:rPr lang="ru-RU" sz="1200" dirty="0">
                <a:latin typeface="Times New Roman" pitchFamily="18" charset="0"/>
                <a:cs typeface="Times New Roman" pitchFamily="18" charset="0"/>
              </a:rPr>
              <a:t> родился  в семье рабочих 10 марта 1928 года в селе </a:t>
            </a:r>
            <a:r>
              <a:rPr lang="ru-RU" sz="1200" dirty="0" err="1">
                <a:latin typeface="Times New Roman" pitchFamily="18" charset="0"/>
                <a:cs typeface="Times New Roman" pitchFamily="18" charset="0"/>
              </a:rPr>
              <a:t>Катмыш</a:t>
            </a:r>
            <a:r>
              <a:rPr lang="ru-RU" sz="1200" dirty="0">
                <a:latin typeface="Times New Roman" pitchFamily="18" charset="0"/>
                <a:cs typeface="Times New Roman" pitchFamily="18" charset="0"/>
              </a:rPr>
              <a:t>, Красная Звезда, нынешнего </a:t>
            </a:r>
            <a:r>
              <a:rPr lang="ru-RU" sz="1200" dirty="0" err="1">
                <a:latin typeface="Times New Roman" pitchFamily="18" charset="0"/>
                <a:cs typeface="Times New Roman" pitchFamily="18" charset="0"/>
              </a:rPr>
              <a:t>Мамадышского</a:t>
            </a:r>
            <a:r>
              <a:rPr lang="ru-RU" sz="1200" dirty="0">
                <a:latin typeface="Times New Roman" pitchFamily="18" charset="0"/>
                <a:cs typeface="Times New Roman" pitchFamily="18" charset="0"/>
              </a:rPr>
              <a:t> района. Семья состояла из 7 детей и </a:t>
            </a:r>
            <a:r>
              <a:rPr lang="ru-RU" sz="1200" dirty="0" err="1">
                <a:latin typeface="Times New Roman" pitchFamily="18" charset="0"/>
                <a:cs typeface="Times New Roman" pitchFamily="18" charset="0"/>
              </a:rPr>
              <a:t>Гафиятулла</a:t>
            </a:r>
            <a:r>
              <a:rPr lang="ru-RU" sz="1200" dirty="0">
                <a:latin typeface="Times New Roman" pitchFamily="18" charset="0"/>
                <a:cs typeface="Times New Roman" pitchFamily="18" charset="0"/>
              </a:rPr>
              <a:t> был третьим ребенком. К тому времени, когда началась война, отец был в пожилом возрасте и умер в 1944 году. У каждого человека своя судьба, своя история жизни. Его биография ничем не выделяется среди биографий других ветеранов труда. Детство было тяжелое. </a:t>
            </a:r>
            <a:r>
              <a:rPr lang="ru-RU" sz="1200" dirty="0" err="1">
                <a:latin typeface="Times New Roman" pitchFamily="18" charset="0"/>
                <a:cs typeface="Times New Roman" pitchFamily="18" charset="0"/>
              </a:rPr>
              <a:t>Гафиятулла</a:t>
            </a:r>
            <a:r>
              <a:rPr lang="ru-RU" sz="1200" dirty="0">
                <a:latin typeface="Times New Roman" pitchFamily="18" charset="0"/>
                <a:cs typeface="Times New Roman" pitchFamily="18" charset="0"/>
              </a:rPr>
              <a:t> смог закончить  5 классов и с 13 лет начал работать в колхозе. Запрягали коней и быков. Работали с раннего утра до поздней ночи.   Испытал и голод, и холод. Пахали с отцом землю на коровах, сеяли пшеницу. Он и его друзья-сверстники помогали не только родителям по хозяйству, но и оказывали помощь своему колхозу, ведь жить в это неспокойное время было трудно, но жили. Все мужчины ушли на фронт, остались только старики, женщины и дети. Ушли на фронт и старшие братья </a:t>
            </a:r>
            <a:r>
              <a:rPr lang="ru-RU" sz="1200" dirty="0" err="1">
                <a:latin typeface="Times New Roman" pitchFamily="18" charset="0"/>
                <a:cs typeface="Times New Roman" pitchFamily="18" charset="0"/>
              </a:rPr>
              <a:t>Гафиятуллы</a:t>
            </a:r>
            <a:r>
              <a:rPr lang="ru-RU" sz="1200" dirty="0">
                <a:latin typeface="Times New Roman" pitchFamily="18" charset="0"/>
                <a:cs typeface="Times New Roman" pitchFamily="18" charset="0"/>
              </a:rPr>
              <a:t>. С  каким нетерпением ждали от них писем! Все годы на войне помогала выжить надежда, что можно будет вернуться домой и повидаться с родными. 9 мая 1945 года </a:t>
            </a:r>
            <a:r>
              <a:rPr lang="ru-RU" sz="1200" dirty="0" err="1">
                <a:latin typeface="Times New Roman" pitchFamily="18" charset="0"/>
                <a:cs typeface="Times New Roman" pitchFamily="18" charset="0"/>
              </a:rPr>
              <a:t>Гафиятулла</a:t>
            </a:r>
            <a:r>
              <a:rPr lang="ru-RU" sz="1200" dirty="0">
                <a:latin typeface="Times New Roman" pitchFamily="18" charset="0"/>
                <a:cs typeface="Times New Roman" pitchFamily="18" charset="0"/>
              </a:rPr>
              <a:t> находился в своем селе и встретил День Победы на поле, где работал пахарем. Когда война закончилась Победой, сколько было радости!  	С 1949 - 1953гг </a:t>
            </a:r>
            <a:r>
              <a:rPr lang="ru-RU" sz="1200" dirty="0" err="1">
                <a:latin typeface="Times New Roman" pitchFamily="18" charset="0"/>
                <a:cs typeface="Times New Roman" pitchFamily="18" charset="0"/>
              </a:rPr>
              <a:t>Гафиятулла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Хадиуллович</a:t>
            </a:r>
            <a:r>
              <a:rPr lang="ru-RU" sz="1200" dirty="0">
                <a:latin typeface="Times New Roman" pitchFamily="18" charset="0"/>
                <a:cs typeface="Times New Roman" pitchFamily="18" charset="0"/>
              </a:rPr>
              <a:t> проходит службу в армии на станции Кубинка Московской области. После армии работает в Марийских лесах вальщиком.  С 1957 – 1983 работает в Камском Леспромхозе </a:t>
            </a:r>
            <a:r>
              <a:rPr lang="ru-RU" sz="1200" dirty="0" err="1">
                <a:latin typeface="Times New Roman" pitchFamily="18" charset="0"/>
                <a:cs typeface="Times New Roman" pitchFamily="18" charset="0"/>
              </a:rPr>
              <a:t>электропильщиком</a:t>
            </a:r>
            <a:r>
              <a:rPr lang="ru-RU" sz="1200" dirty="0">
                <a:latin typeface="Times New Roman" pitchFamily="18" charset="0"/>
                <a:cs typeface="Times New Roman" pitchFamily="18" charset="0"/>
              </a:rPr>
              <a:t>.   С 1983 года на пенсии, проживает в семье старшего сына.  Получил медали за труд и помощь фронту.  Является ветераном тыла. В 1954 году женился. Вырастили  трёх сыновей. К сожалению, дочка умерла в детстве. Пожелания: чтобы дети уважали старших, старательно учились и не жаловались на жизнь.</a:t>
            </a:r>
          </a:p>
          <a:p>
            <a:pPr lvl="0">
              <a:buNone/>
            </a:pPr>
            <a:endParaRPr lang="ru-RU" sz="1200" dirty="0"/>
          </a:p>
        </p:txBody>
      </p:sp>
      <p:pic>
        <p:nvPicPr>
          <p:cNvPr id="5" name="Рисунок 4" descr="F:\2015_02_13\Хадиуллин.jpg"/>
          <p:cNvPicPr>
            <a:picLocks noChangeAspect="1"/>
          </p:cNvPicPr>
          <p:nvPr/>
        </p:nvPicPr>
        <p:blipFill>
          <a:blip r:embed="rId2" cstate="print"/>
          <a:srcRect/>
          <a:stretch>
            <a:fillRect/>
          </a:stretch>
        </p:blipFill>
        <p:spPr>
          <a:xfrm>
            <a:off x="1595406" y="1857364"/>
            <a:ext cx="2214578" cy="3497347"/>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pic>
        <p:nvPicPr>
          <p:cNvPr id="2" name="Рисунок 1" descr="C:\Users\школа\Desktop\ис.tif"/>
          <p:cNvPicPr>
            <a:picLocks noChangeAspect="1"/>
          </p:cNvPicPr>
          <p:nvPr/>
        </p:nvPicPr>
        <p:blipFill>
          <a:blip r:embed="rId2" cstate="print"/>
          <a:srcRect/>
          <a:stretch>
            <a:fillRect/>
          </a:stretch>
        </p:blipFill>
        <p:spPr>
          <a:xfrm>
            <a:off x="407365" y="1988838"/>
            <a:ext cx="2486025" cy="2857646"/>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
        <p:nvSpPr>
          <p:cNvPr id="3" name="Заголовок 3"/>
          <p:cNvSpPr txBox="1">
            <a:spLocks noGrp="1"/>
          </p:cNvSpPr>
          <p:nvPr>
            <p:ph type="title"/>
          </p:nvPr>
        </p:nvSpPr>
        <p:spPr>
          <a:xfrm>
            <a:off x="1" y="1214421"/>
            <a:ext cx="3238479" cy="413849"/>
          </a:xfrm>
        </p:spPr>
        <p:txBody>
          <a:bodyPr/>
          <a:lstStyle/>
          <a:p>
            <a:pPr lvl="0">
              <a:buNone/>
            </a:pPr>
            <a:r>
              <a:rPr lang="ru-RU" sz="1400" b="1" dirty="0" err="1">
                <a:solidFill>
                  <a:srgbClr val="FF0000"/>
                </a:solidFill>
                <a:latin typeface="Times New Roman" pitchFamily="18" charset="0"/>
                <a:cs typeface="Times New Roman" pitchFamily="18" charset="0"/>
              </a:rPr>
              <a:t>Ахтямова</a:t>
            </a:r>
            <a:r>
              <a:rPr lang="ru-RU" sz="1400" b="1" dirty="0">
                <a:solidFill>
                  <a:srgbClr val="FF0000"/>
                </a:solidFill>
                <a:latin typeface="Times New Roman" pitchFamily="18" charset="0"/>
                <a:cs typeface="Times New Roman" pitchFamily="18" charset="0"/>
              </a:rPr>
              <a:t> Салима </a:t>
            </a:r>
            <a:r>
              <a:rPr lang="ru-RU" sz="1400" b="1" dirty="0" err="1">
                <a:solidFill>
                  <a:srgbClr val="FF0000"/>
                </a:solidFill>
                <a:latin typeface="Times New Roman" pitchFamily="18" charset="0"/>
                <a:cs typeface="Times New Roman" pitchFamily="18" charset="0"/>
              </a:rPr>
              <a:t>Ибрагимовна</a:t>
            </a:r>
            <a:r>
              <a:rPr lang="ru-RU" sz="1400" dirty="0">
                <a:solidFill>
                  <a:srgbClr val="FF0000"/>
                </a:solidFill>
                <a:latin typeface="Times New Roman" pitchFamily="18" charset="0"/>
                <a:cs typeface="Times New Roman" pitchFamily="18" charset="0"/>
              </a:rPr>
              <a:t/>
            </a:r>
            <a:br>
              <a:rPr lang="ru-RU" sz="1400" dirty="0">
                <a:solidFill>
                  <a:srgbClr val="FF0000"/>
                </a:solidFill>
                <a:latin typeface="Times New Roman" pitchFamily="18" charset="0"/>
                <a:cs typeface="Times New Roman" pitchFamily="18" charset="0"/>
              </a:rPr>
            </a:br>
            <a:endParaRPr lang="ru-RU" sz="1400" dirty="0">
              <a:solidFill>
                <a:srgbClr val="FF0000"/>
              </a:solidFill>
              <a:latin typeface="Times New Roman" pitchFamily="18" charset="0"/>
              <a:cs typeface="Times New Roman" pitchFamily="18" charset="0"/>
            </a:endParaRPr>
          </a:p>
        </p:txBody>
      </p:sp>
      <p:sp>
        <p:nvSpPr>
          <p:cNvPr id="5" name="Содержимое 5"/>
          <p:cNvSpPr txBox="1">
            <a:spLocks noGrp="1"/>
          </p:cNvSpPr>
          <p:nvPr>
            <p:ph idx="2"/>
          </p:nvPr>
        </p:nvSpPr>
        <p:spPr>
          <a:xfrm>
            <a:off x="2881290" y="1052739"/>
            <a:ext cx="8929750" cy="5616345"/>
          </a:xfrm>
        </p:spPr>
        <p:txBody>
          <a:bodyPr/>
          <a:lstStyle/>
          <a:p>
            <a:pPr lvl="0" algn="just">
              <a:buNone/>
            </a:pP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Ахтямова</a:t>
            </a:r>
            <a:r>
              <a:rPr lang="ru-RU" sz="1200" dirty="0">
                <a:latin typeface="Times New Roman" pitchFamily="18" charset="0"/>
                <a:cs typeface="Times New Roman" pitchFamily="18" charset="0"/>
              </a:rPr>
              <a:t> Салима </a:t>
            </a:r>
            <a:r>
              <a:rPr lang="ru-RU" sz="1200" dirty="0" err="1">
                <a:latin typeface="Times New Roman" pitchFamily="18" charset="0"/>
                <a:cs typeface="Times New Roman" pitchFamily="18" charset="0"/>
              </a:rPr>
              <a:t>Ибрагимовна</a:t>
            </a:r>
            <a:r>
              <a:rPr lang="ru-RU" sz="1200" dirty="0">
                <a:latin typeface="Times New Roman" pitchFamily="18" charset="0"/>
                <a:cs typeface="Times New Roman" pitchFamily="18" charset="0"/>
              </a:rPr>
              <a:t> родилась 5 июня 1925 года в деревне Новая Сунь </a:t>
            </a:r>
            <a:r>
              <a:rPr lang="ru-RU" sz="1200" dirty="0" err="1">
                <a:latin typeface="Times New Roman" pitchFamily="18" charset="0"/>
                <a:cs typeface="Times New Roman" pitchFamily="18" charset="0"/>
              </a:rPr>
              <a:t>Кызыл-Юлдузского</a:t>
            </a:r>
            <a:r>
              <a:rPr lang="ru-RU" sz="1200" dirty="0">
                <a:latin typeface="Times New Roman" pitchFamily="18" charset="0"/>
                <a:cs typeface="Times New Roman" pitchFamily="18" charset="0"/>
              </a:rPr>
              <a:t> района Татарской АССР (ныне </a:t>
            </a:r>
            <a:r>
              <a:rPr lang="ru-RU" sz="1200" dirty="0" err="1">
                <a:latin typeface="Times New Roman" pitchFamily="18" charset="0"/>
                <a:cs typeface="Times New Roman" pitchFamily="18" charset="0"/>
              </a:rPr>
              <a:t>Мамадышский</a:t>
            </a:r>
            <a:r>
              <a:rPr lang="ru-RU" sz="1200" dirty="0">
                <a:latin typeface="Times New Roman" pitchFamily="18" charset="0"/>
                <a:cs typeface="Times New Roman" pitchFamily="18" charset="0"/>
              </a:rPr>
              <a:t> район Республики Татарстан) в семье колхозника. Отец </a:t>
            </a:r>
            <a:r>
              <a:rPr lang="ru-RU" sz="1200" dirty="0" err="1">
                <a:latin typeface="Times New Roman" pitchFamily="18" charset="0"/>
                <a:cs typeface="Times New Roman" pitchFamily="18" charset="0"/>
              </a:rPr>
              <a:t>Габдрахманов</a:t>
            </a:r>
            <a:r>
              <a:rPr lang="ru-RU" sz="1200" dirty="0">
                <a:latin typeface="Times New Roman" pitchFamily="18" charset="0"/>
                <a:cs typeface="Times New Roman" pitchFamily="18" charset="0"/>
              </a:rPr>
              <a:t> Ибрагим </a:t>
            </a:r>
            <a:r>
              <a:rPr lang="ru-RU" sz="1200" dirty="0" err="1">
                <a:latin typeface="Times New Roman" pitchFamily="18" charset="0"/>
                <a:cs typeface="Times New Roman" pitchFamily="18" charset="0"/>
              </a:rPr>
              <a:t>Габдрахманович</a:t>
            </a:r>
            <a:r>
              <a:rPr lang="ru-RU" sz="1200" dirty="0">
                <a:latin typeface="Times New Roman" pitchFamily="18" charset="0"/>
                <a:cs typeface="Times New Roman" pitchFamily="18" charset="0"/>
              </a:rPr>
              <a:t> был кузнецом, мать Малика </a:t>
            </a:r>
            <a:r>
              <a:rPr lang="ru-RU" sz="1200" dirty="0" err="1">
                <a:latin typeface="Times New Roman" pitchFamily="18" charset="0"/>
                <a:cs typeface="Times New Roman" pitchFamily="18" charset="0"/>
              </a:rPr>
              <a:t>Мухаметрахимовна</a:t>
            </a:r>
            <a:r>
              <a:rPr lang="ru-RU" sz="1200" dirty="0">
                <a:latin typeface="Times New Roman" pitchFamily="18" charset="0"/>
                <a:cs typeface="Times New Roman" pitchFamily="18" charset="0"/>
              </a:rPr>
              <a:t>  работала в колхозе. В семье было шестеро детей.  В 1940 году отец, уходя на фронт одним из первых, всю ответственность за семью возложил на десятилетнего сына.  Но ему не суждено было дождаться отца, он умер осенью этого же года. После смерти братишки в семье остались мать и 5 дочерей, Салима – вторая дочь (т.е. старшая), поэтому основная забота о семье ложилась и на её плечи. Вместе с матерью приступила к жатве, связывали снопы. Ночью перед дождём метали стог. Гумно было расположено около кладбища, и  она как молодая оставалась по ночам охранять намолоченные хлеба. Они работали на поле, когда велели всем мужчинам собираться в райцентр </a:t>
            </a:r>
            <a:r>
              <a:rPr lang="ru-RU" sz="1200" dirty="0" err="1">
                <a:latin typeface="Times New Roman" pitchFamily="18" charset="0"/>
                <a:cs typeface="Times New Roman" pitchFamily="18" charset="0"/>
              </a:rPr>
              <a:t>Кзыл-Юлдузского</a:t>
            </a:r>
            <a:r>
              <a:rPr lang="ru-RU" sz="1200" dirty="0">
                <a:latin typeface="Times New Roman" pitchFamily="18" charset="0"/>
                <a:cs typeface="Times New Roman" pitchFamily="18" charset="0"/>
              </a:rPr>
              <a:t> района. Женщины и дети поняли, что их мужей, отцов и братьев забирают на войну. Это было большое горе, ведь в деревне практически не оставалось ни одного мужчины. Вся тяжелая работа была на старших: заскирдовать, уложить сено в штабеля. Укладывали по 12 штабелей в день, а председатель ругал, говорил, что мало. А Салима  училась только в 7 классе. Выходных не было, ни одного дня. Дома почти не бывали. Бывало, подпирали дверь палкой и уходили. На ногах – лапти, только выйдешь – промокнут.  Из </a:t>
            </a:r>
            <a:r>
              <a:rPr lang="ru-RU" sz="1200" dirty="0" err="1">
                <a:latin typeface="Times New Roman" pitchFamily="18" charset="0"/>
                <a:cs typeface="Times New Roman" pitchFamily="18" charset="0"/>
              </a:rPr>
              <a:t>Вандовки</a:t>
            </a:r>
            <a:r>
              <a:rPr lang="ru-RU" sz="1200" dirty="0">
                <a:latin typeface="Times New Roman" pitchFamily="18" charset="0"/>
                <a:cs typeface="Times New Roman" pitchFamily="18" charset="0"/>
              </a:rPr>
              <a:t> и </a:t>
            </a:r>
            <a:r>
              <a:rPr lang="ru-RU" sz="1200" dirty="0" err="1">
                <a:latin typeface="Times New Roman" pitchFamily="18" charset="0"/>
                <a:cs typeface="Times New Roman" pitchFamily="18" charset="0"/>
              </a:rPr>
              <a:t>Шумбута</a:t>
            </a:r>
            <a:r>
              <a:rPr lang="ru-RU" sz="1200" dirty="0">
                <a:latin typeface="Times New Roman" pitchFamily="18" charset="0"/>
                <a:cs typeface="Times New Roman" pitchFamily="18" charset="0"/>
              </a:rPr>
              <a:t> ( невесть в скольких километрах!) перевозили на санках картофель, зерно. Поработала и в свиноводческой ферме. Кем только  не работала. Ежегодно колхоз выделял по 1,5 гектара картофеля. Они  пропалывали, рыхлили, окучивали, собрав урожай, сдавали в колхоз. Училась на тракториста, работала плугарем. На лошадях подвозили солому. Сестренка </a:t>
            </a:r>
            <a:r>
              <a:rPr lang="ru-RU" sz="1200" dirty="0" err="1">
                <a:latin typeface="Times New Roman" pitchFamily="18" charset="0"/>
                <a:cs typeface="Times New Roman" pitchFamily="18" charset="0"/>
              </a:rPr>
              <a:t>Миннебика</a:t>
            </a:r>
            <a:r>
              <a:rPr lang="ru-RU" sz="1200" dirty="0">
                <a:latin typeface="Times New Roman" pitchFamily="18" charset="0"/>
                <a:cs typeface="Times New Roman" pitchFamily="18" charset="0"/>
              </a:rPr>
              <a:t> с </a:t>
            </a:r>
            <a:r>
              <a:rPr lang="ru-RU" sz="1200" dirty="0" err="1">
                <a:latin typeface="Times New Roman" pitchFamily="18" charset="0"/>
                <a:cs typeface="Times New Roman" pitchFamily="18" charset="0"/>
              </a:rPr>
              <a:t>Гульжамал</a:t>
            </a:r>
            <a:r>
              <a:rPr lang="ru-RU" sz="1200" dirty="0">
                <a:latin typeface="Times New Roman" pitchFamily="18" charset="0"/>
                <a:cs typeface="Times New Roman" pitchFamily="18" charset="0"/>
              </a:rPr>
              <a:t> несколько лет работали свинопасами. Её со старшей сестрой </a:t>
            </a:r>
            <a:r>
              <a:rPr lang="ru-RU" sz="1200" dirty="0" err="1">
                <a:latin typeface="Times New Roman" pitchFamily="18" charset="0"/>
                <a:cs typeface="Times New Roman" pitchFamily="18" charset="0"/>
              </a:rPr>
              <a:t>Гандалиф</a:t>
            </a:r>
            <a:r>
              <a:rPr lang="ru-RU" sz="1200" dirty="0">
                <a:latin typeface="Times New Roman" pitchFamily="18" charset="0"/>
                <a:cs typeface="Times New Roman" pitchFamily="18" charset="0"/>
              </a:rPr>
              <a:t> увезли на раскопки окопов. Ливень, они едут  на лошади. По приезду построили, чтобы выяснить год рождения. Сестру взяли на работу, а тех, кто родился до 1927 года, слава Богу, отправили обратно домой. Раньше мешки были 70 – и килограммовые. Им  приходилось груз возить на быках, пахать коровами. Уполномоченные злые, бывало, ударят коров. Они падали, не вставали, приходилось самим их поднимать. Работала конюхом. Лошадей мало, потому что кормить нечем. Весной собирали мешками зеленую траву, давали её днем лошадям, а на ночь выгоняли  в лес, сами же пасли. Отец с фронта не вернулся. Почтальон принёс весточку, мать прочитала и убрала в стену между брёвнами. Не проронив ни слезинки, пошла на работу: надо самой поднимать детей.  Об окончании войны узнали во время работы на поле, все обрадовались, но работу не бросили, доработали до вечера. В 1946 году  молодой солдат </a:t>
            </a:r>
            <a:r>
              <a:rPr lang="ru-RU" sz="1200" dirty="0" err="1">
                <a:latin typeface="Times New Roman" pitchFamily="18" charset="0"/>
                <a:cs typeface="Times New Roman" pitchFamily="18" charset="0"/>
              </a:rPr>
              <a:t>Ахтямов</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Харис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Ибрагимович</a:t>
            </a:r>
            <a:r>
              <a:rPr lang="ru-RU" sz="1200" dirty="0">
                <a:latin typeface="Times New Roman" pitchFamily="18" charset="0"/>
                <a:cs typeface="Times New Roman" pitchFamily="18" charset="0"/>
              </a:rPr>
              <a:t>, только что вернувшийся с фронта, вечером приехал к ним домой и выкрал </a:t>
            </a:r>
            <a:r>
              <a:rPr lang="ru-RU" sz="1200" dirty="0" err="1">
                <a:latin typeface="Times New Roman" pitchFamily="18" charset="0"/>
                <a:cs typeface="Times New Roman" pitchFamily="18" charset="0"/>
              </a:rPr>
              <a:t>Салиму</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Ибрагимовну</a:t>
            </a:r>
            <a:r>
              <a:rPr lang="ru-RU" sz="1200" dirty="0">
                <a:latin typeface="Times New Roman" pitchFamily="18" charset="0"/>
                <a:cs typeface="Times New Roman" pitchFamily="18" charset="0"/>
              </a:rPr>
              <a:t>. Мать была на работе, ушла сторожить колхозное поле. Он дождался, когда стемнеет, вместе с друзьями и сестрой постучался в дом. Салима </a:t>
            </a:r>
            <a:r>
              <a:rPr lang="ru-RU" sz="1200" dirty="0" err="1">
                <a:latin typeface="Times New Roman" pitchFamily="18" charset="0"/>
                <a:cs typeface="Times New Roman" pitchFamily="18" charset="0"/>
              </a:rPr>
              <a:t>Ибрагимовна</a:t>
            </a:r>
            <a:r>
              <a:rPr lang="ru-RU" sz="1200" dirty="0">
                <a:latin typeface="Times New Roman" pitchFamily="18" charset="0"/>
                <a:cs typeface="Times New Roman" pitchFamily="18" charset="0"/>
              </a:rPr>
              <a:t>, не подумав, открыла дверь, ведь  за дверью услышала женский голос. Так её увезли, а младшие сестрёнки одни остались дома. В браке с </a:t>
            </a:r>
            <a:r>
              <a:rPr lang="ru-RU" sz="1200" dirty="0" err="1">
                <a:latin typeface="Times New Roman" pitchFamily="18" charset="0"/>
                <a:cs typeface="Times New Roman" pitchFamily="18" charset="0"/>
              </a:rPr>
              <a:t>Харисом</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Ибрагимовичем</a:t>
            </a:r>
            <a:r>
              <a:rPr lang="ru-RU" sz="1200" dirty="0">
                <a:latin typeface="Times New Roman" pitchFamily="18" charset="0"/>
                <a:cs typeface="Times New Roman" pitchFamily="18" charset="0"/>
              </a:rPr>
              <a:t> прожили 46 лет, вырастили троих детей. Все они проживают в с.Камский леспромхоз.  И сами, выйдя на пенсию, переехали в Камский леспромхоз. </a:t>
            </a:r>
            <a:r>
              <a:rPr lang="ru-RU" sz="1200" dirty="0" err="1">
                <a:latin typeface="Times New Roman" pitchFamily="18" charset="0"/>
                <a:cs typeface="Times New Roman" pitchFamily="18" charset="0"/>
              </a:rPr>
              <a:t>Харис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Ибрагимович</a:t>
            </a:r>
            <a:r>
              <a:rPr lang="ru-RU" sz="1200" dirty="0">
                <a:latin typeface="Times New Roman" pitchFamily="18" charset="0"/>
                <a:cs typeface="Times New Roman" pitchFamily="18" charset="0"/>
              </a:rPr>
              <a:t> продолжал работать сторожем. В марте 1994 года проводила в последний путь мужа. Сейчас живёт со старшим сыном. Трое детей, семь внуков и семь правнуков частые гости в её доме.</a:t>
            </a:r>
          </a:p>
          <a:p>
            <a:pPr lvl="0"/>
            <a:endParaRPr lang="ru-RU"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603" y="1142984"/>
            <a:ext cx="3629009" cy="5526100"/>
          </a:xfrm>
        </p:spPr>
        <p:txBody>
          <a:bodyPr/>
          <a:lstStyle/>
          <a:p>
            <a:pPr lvl="0">
              <a:buNone/>
            </a:pPr>
            <a:r>
              <a:rPr lang="en-US" sz="1600" b="1" dirty="0" smtClean="0">
                <a:solidFill>
                  <a:srgbClr val="FF0000"/>
                </a:solidFill>
              </a:rPr>
              <a:t>    </a:t>
            </a:r>
            <a:r>
              <a:rPr lang="ru-RU" sz="1600" b="1" dirty="0" err="1" smtClean="0">
                <a:solidFill>
                  <a:srgbClr val="FF0000"/>
                </a:solidFill>
                <a:latin typeface="Times New Roman" pitchFamily="18" charset="0"/>
                <a:cs typeface="Times New Roman" pitchFamily="18" charset="0"/>
              </a:rPr>
              <a:t>Халиуллина</a:t>
            </a:r>
            <a:r>
              <a:rPr lang="ru-RU" sz="1600" b="1" dirty="0" smtClean="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Фаузия</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Гаяновна</a:t>
            </a:r>
            <a:r>
              <a:rPr lang="ru-RU" sz="1600" b="1" dirty="0">
                <a:solidFill>
                  <a:srgbClr val="FF0000"/>
                </a:solidFill>
                <a:latin typeface="Times New Roman" pitchFamily="18" charset="0"/>
                <a:cs typeface="Times New Roman" pitchFamily="18" charset="0"/>
              </a:rPr>
              <a:t>.</a:t>
            </a:r>
            <a:endParaRPr lang="ru-RU" sz="1600" dirty="0">
              <a:solidFill>
                <a:srgbClr val="FF0000"/>
              </a:solidFill>
              <a:latin typeface="Times New Roman" pitchFamily="18" charset="0"/>
              <a:cs typeface="Times New Roman" pitchFamily="18" charset="0"/>
            </a:endParaRPr>
          </a:p>
          <a:p>
            <a:pPr lvl="0"/>
            <a:endParaRPr lang="ru-RU" sz="1600" dirty="0"/>
          </a:p>
        </p:txBody>
      </p:sp>
      <p:sp>
        <p:nvSpPr>
          <p:cNvPr id="4" name="Содержимое 3"/>
          <p:cNvSpPr txBox="1">
            <a:spLocks noGrp="1"/>
          </p:cNvSpPr>
          <p:nvPr>
            <p:ph idx="2"/>
          </p:nvPr>
        </p:nvSpPr>
        <p:spPr>
          <a:xfrm>
            <a:off x="3881422" y="1428736"/>
            <a:ext cx="7700980" cy="5240349"/>
          </a:xfrm>
        </p:spPr>
        <p:txBody>
          <a:bodyPr/>
          <a:lstStyle/>
          <a:p>
            <a:pPr lvl="0" algn="just"/>
            <a:r>
              <a:rPr lang="ru-RU" sz="1400" dirty="0" err="1">
                <a:latin typeface="Times New Roman" pitchFamily="18" charset="0"/>
                <a:cs typeface="Times New Roman" pitchFamily="18" charset="0"/>
              </a:rPr>
              <a:t>Халиуллина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Гаяновна</a:t>
            </a:r>
            <a:r>
              <a:rPr lang="ru-RU" sz="1400" dirty="0">
                <a:latin typeface="Times New Roman" pitchFamily="18" charset="0"/>
                <a:cs typeface="Times New Roman" pitchFamily="18" charset="0"/>
              </a:rPr>
              <a:t> родилась в деревне </a:t>
            </a:r>
            <a:r>
              <a:rPr lang="ru-RU" sz="1400" dirty="0" err="1">
                <a:latin typeface="Times New Roman" pitchFamily="18" charset="0"/>
                <a:cs typeface="Times New Roman" pitchFamily="18" charset="0"/>
              </a:rPr>
              <a:t>Котлу-Букаш</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Рыбнослободского</a:t>
            </a:r>
            <a:r>
              <a:rPr lang="ru-RU" sz="1400" dirty="0">
                <a:latin typeface="Times New Roman" pitchFamily="18" charset="0"/>
                <a:cs typeface="Times New Roman" pitchFamily="18" charset="0"/>
              </a:rPr>
              <a:t> района (ранее «Красная звезда») 22 мая 1931 года в семье рабочих. Мама </a:t>
            </a:r>
            <a:r>
              <a:rPr lang="ru-RU" sz="1400" dirty="0" err="1">
                <a:latin typeface="Times New Roman" pitchFamily="18" charset="0"/>
                <a:cs typeface="Times New Roman" pitchFamily="18" charset="0"/>
              </a:rPr>
              <a:t>Гиная</a:t>
            </a:r>
            <a:r>
              <a:rPr lang="ru-RU" sz="1400" dirty="0">
                <a:latin typeface="Times New Roman" pitchFamily="18" charset="0"/>
                <a:cs typeface="Times New Roman" pitchFamily="18" charset="0"/>
              </a:rPr>
              <a:t> и папа </a:t>
            </a:r>
            <a:r>
              <a:rPr lang="ru-RU" sz="1400" dirty="0" err="1">
                <a:latin typeface="Times New Roman" pitchFamily="18" charset="0"/>
                <a:cs typeface="Times New Roman" pitchFamily="18" charset="0"/>
              </a:rPr>
              <a:t>Гаян</a:t>
            </a:r>
            <a:r>
              <a:rPr lang="ru-RU" sz="1400" dirty="0">
                <a:latin typeface="Times New Roman" pitchFamily="18" charset="0"/>
                <a:cs typeface="Times New Roman" pitchFamily="18" charset="0"/>
              </a:rPr>
              <a:t>  работали в колхозе, являлись разнорабочими.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являлась самой младшей в семье. Первой родилась сестра </a:t>
            </a:r>
            <a:r>
              <a:rPr lang="ru-RU" sz="1400" dirty="0" err="1">
                <a:latin typeface="Times New Roman" pitchFamily="18" charset="0"/>
                <a:cs typeface="Times New Roman" pitchFamily="18" charset="0"/>
              </a:rPr>
              <a:t>Магисарвар</a:t>
            </a:r>
            <a:r>
              <a:rPr lang="ru-RU" sz="1400" dirty="0">
                <a:latin typeface="Times New Roman" pitchFamily="18" charset="0"/>
                <a:cs typeface="Times New Roman" pitchFamily="18" charset="0"/>
              </a:rPr>
              <a:t> в 1917 году. Вторую сестру звали </a:t>
            </a:r>
            <a:r>
              <a:rPr lang="ru-RU" sz="1400" dirty="0" err="1">
                <a:latin typeface="Times New Roman" pitchFamily="18" charset="0"/>
                <a:cs typeface="Times New Roman" pitchFamily="18" charset="0"/>
              </a:rPr>
              <a:t>Гандалиф</a:t>
            </a:r>
            <a:r>
              <a:rPr lang="ru-RU" sz="1400" dirty="0">
                <a:latin typeface="Times New Roman" pitchFamily="18" charset="0"/>
                <a:cs typeface="Times New Roman" pitchFamily="18" charset="0"/>
              </a:rPr>
              <a:t>. К сожалению, она потерялась в лесу в подростковом возрасте. Третью звали Раиса. </a:t>
            </a:r>
            <a:endParaRPr lang="en-US" sz="1400" dirty="0" smtClean="0">
              <a:latin typeface="Times New Roman" pitchFamily="18" charset="0"/>
              <a:cs typeface="Times New Roman" pitchFamily="18" charset="0"/>
            </a:endParaRPr>
          </a:p>
          <a:p>
            <a:pPr lvl="0" algn="just"/>
            <a:r>
              <a:rPr lang="ru-RU" sz="1400" dirty="0" smtClean="0">
                <a:latin typeface="Times New Roman" pitchFamily="18" charset="0"/>
                <a:cs typeface="Times New Roman" pitchFamily="18" charset="0"/>
              </a:rPr>
              <a:t>В </a:t>
            </a:r>
            <a:r>
              <a:rPr lang="ru-RU" sz="1400" dirty="0">
                <a:latin typeface="Times New Roman" pitchFamily="18" charset="0"/>
                <a:cs typeface="Times New Roman" pitchFamily="18" charset="0"/>
              </a:rPr>
              <a:t>данный момент, к сожалению, в живых осталась только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Гаяновна</a:t>
            </a:r>
            <a:r>
              <a:rPr lang="ru-RU" sz="1400" dirty="0">
                <a:latin typeface="Times New Roman" pitchFamily="18" charset="0"/>
                <a:cs typeface="Times New Roman" pitchFamily="18" charset="0"/>
              </a:rPr>
              <a:t>. Ее отец участвовал в Японской войне, где был ранен.  Маленькая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окончила 4 класса, когда началась Великая Отечественная война. Она узнала о начале войны случайно, от мамы.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была шокирована. В годы войны десятилетний ребенок познал все страхи и тяготы войны. Она, начиная с 10 лет, работала в колхозе со своей семье наравне со взрослыми. Работали сутками напролет. Чувствовали постоянный голод, так как еды очень не хватало.  Победу семья встретила в </a:t>
            </a:r>
            <a:r>
              <a:rPr lang="ru-RU" sz="1400" dirty="0" err="1">
                <a:latin typeface="Times New Roman" pitchFamily="18" charset="0"/>
                <a:cs typeface="Times New Roman" pitchFamily="18" charset="0"/>
              </a:rPr>
              <a:t>Букаше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Фаузие</a:t>
            </a:r>
            <a:r>
              <a:rPr lang="ru-RU" sz="1400" dirty="0">
                <a:latin typeface="Times New Roman" pitchFamily="18" charset="0"/>
                <a:cs typeface="Times New Roman" pitchFamily="18" charset="0"/>
              </a:rPr>
              <a:t> было на тот момент 15 лет. Она услышала по радио, что наши победили! Все кричали и плакали от счастья, ведь, наконец-то, весь этот ужас прекратится! Плакала и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плакала от великого счастья.  В послевоенные годы молодая и полная амбиций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устроилась сучкорубом в Камском лесничестве. Спустя некоторое время, она уже работала в тарном цехе, а потом в КБУ. Но все свои остальные года она посвятила шитью </a:t>
            </a:r>
            <a:r>
              <a:rPr lang="ru-RU" sz="1400" dirty="0" err="1">
                <a:latin typeface="Times New Roman" pitchFamily="18" charset="0"/>
                <a:cs typeface="Times New Roman" pitchFamily="18" charset="0"/>
              </a:rPr>
              <a:t>руковиц</a:t>
            </a:r>
            <a:r>
              <a:rPr lang="ru-RU" sz="1400" dirty="0">
                <a:latin typeface="Times New Roman" pitchFamily="18" charset="0"/>
                <a:cs typeface="Times New Roman" pitchFamily="18" charset="0"/>
              </a:rPr>
              <a:t> рабочим. В последующем, там же выходит на залуженную пенсию. В 23 года </a:t>
            </a:r>
            <a:r>
              <a:rPr lang="ru-RU" sz="1400" dirty="0" err="1">
                <a:latin typeface="Times New Roman" pitchFamily="18" charset="0"/>
                <a:cs typeface="Times New Roman" pitchFamily="18" charset="0"/>
              </a:rPr>
              <a:t>Фаузия</a:t>
            </a:r>
            <a:r>
              <a:rPr lang="ru-RU" sz="1400" dirty="0">
                <a:latin typeface="Times New Roman" pitchFamily="18" charset="0"/>
                <a:cs typeface="Times New Roman" pitchFamily="18" charset="0"/>
              </a:rPr>
              <a:t> вышла замуж за </a:t>
            </a:r>
            <a:r>
              <a:rPr lang="ru-RU" sz="1400" dirty="0" err="1">
                <a:latin typeface="Times New Roman" pitchFamily="18" charset="0"/>
                <a:cs typeface="Times New Roman" pitchFamily="18" charset="0"/>
              </a:rPr>
              <a:t>Халиуллина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Миннияза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Халиулловича</a:t>
            </a:r>
            <a:r>
              <a:rPr lang="ru-RU" sz="1400" dirty="0">
                <a:latin typeface="Times New Roman" pitchFamily="18" charset="0"/>
                <a:cs typeface="Times New Roman" pitchFamily="18" charset="0"/>
              </a:rPr>
              <a:t>. Родились трое прекрасных детишек. Но старший сын, </a:t>
            </a:r>
            <a:r>
              <a:rPr lang="ru-RU" sz="1400" dirty="0" err="1">
                <a:latin typeface="Times New Roman" pitchFamily="18" charset="0"/>
                <a:cs typeface="Times New Roman" pitchFamily="18" charset="0"/>
              </a:rPr>
              <a:t>Миннехаким</a:t>
            </a:r>
            <a:r>
              <a:rPr lang="ru-RU" sz="1400" dirty="0">
                <a:latin typeface="Times New Roman" pitchFamily="18" charset="0"/>
                <a:cs typeface="Times New Roman" pitchFamily="18" charset="0"/>
              </a:rPr>
              <a:t>,  к огромному </a:t>
            </a:r>
            <a:r>
              <a:rPr lang="ru-RU" sz="1400" dirty="0" err="1">
                <a:latin typeface="Times New Roman" pitchFamily="18" charset="0"/>
                <a:cs typeface="Times New Roman" pitchFamily="18" charset="0"/>
              </a:rPr>
              <a:t>несчатью</a:t>
            </a:r>
            <a:r>
              <a:rPr lang="ru-RU" sz="1400" dirty="0">
                <a:latin typeface="Times New Roman" pitchFamily="18" charset="0"/>
                <a:cs typeface="Times New Roman" pitchFamily="18" charset="0"/>
              </a:rPr>
              <a:t>, умирает в детстве. Остались старший сын и младшая дочь. Сына зовут Ринат. Он живет в Набережных Челнах, работает инспектором по пожарной безопасности. Ринат часто приезжает к своей маме навестить ее и узнать, как ее здоровье. Младшая дочь, </a:t>
            </a:r>
            <a:r>
              <a:rPr lang="ru-RU" sz="1400" dirty="0" err="1">
                <a:latin typeface="Times New Roman" pitchFamily="18" charset="0"/>
                <a:cs typeface="Times New Roman" pitchFamily="18" charset="0"/>
              </a:rPr>
              <a:t>Люция</a:t>
            </a:r>
            <a:r>
              <a:rPr lang="ru-RU" sz="1400" dirty="0">
                <a:latin typeface="Times New Roman" pitchFamily="18" charset="0"/>
                <a:cs typeface="Times New Roman" pitchFamily="18" charset="0"/>
              </a:rPr>
              <a:t>, работает поваром и живет в поселке Камский лесхоз с любимой мамой.</a:t>
            </a:r>
          </a:p>
          <a:p>
            <a:pPr lvl="0">
              <a:buNone/>
            </a:pPr>
            <a:endParaRPr lang="ru-RU" sz="1400" dirty="0"/>
          </a:p>
        </p:txBody>
      </p:sp>
      <p:pic>
        <p:nvPicPr>
          <p:cNvPr id="5" name="Рисунок 4" descr="F:\2015_02_13\Халиуллина.jpg"/>
          <p:cNvPicPr>
            <a:picLocks noChangeAspect="1"/>
          </p:cNvPicPr>
          <p:nvPr/>
        </p:nvPicPr>
        <p:blipFill>
          <a:blip r:embed="rId2" cstate="print"/>
          <a:srcRect/>
          <a:stretch>
            <a:fillRect/>
          </a:stretch>
        </p:blipFill>
        <p:spPr>
          <a:xfrm>
            <a:off x="1095340" y="1571612"/>
            <a:ext cx="2571768" cy="3429024"/>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602" y="1285860"/>
            <a:ext cx="3843323" cy="5383224"/>
          </a:xfrm>
        </p:spPr>
        <p:txBody>
          <a:bodyPr/>
          <a:lstStyle/>
          <a:p>
            <a:pPr lvl="0" algn="ctr">
              <a:buNone/>
            </a:pPr>
            <a:r>
              <a:rPr lang="ru-RU" sz="1600" b="1" dirty="0" err="1">
                <a:solidFill>
                  <a:srgbClr val="FF0000"/>
                </a:solidFill>
                <a:latin typeface="Times New Roman" pitchFamily="18" charset="0"/>
                <a:cs typeface="Times New Roman" pitchFamily="18" charset="0"/>
              </a:rPr>
              <a:t>Шайдуллина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Золхагида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Сахибутдиновна</a:t>
            </a:r>
            <a:endParaRPr lang="ru-RU" sz="1600" dirty="0">
              <a:solidFill>
                <a:srgbClr val="FF0000"/>
              </a:solidFill>
              <a:latin typeface="Times New Roman" pitchFamily="18" charset="0"/>
              <a:cs typeface="Times New Roman" pitchFamily="18" charset="0"/>
            </a:endParaRPr>
          </a:p>
          <a:p>
            <a:pPr lvl="0">
              <a:buNone/>
            </a:pPr>
            <a:endParaRPr lang="ru-RU" sz="1600" dirty="0"/>
          </a:p>
        </p:txBody>
      </p:sp>
      <p:sp>
        <p:nvSpPr>
          <p:cNvPr id="4" name="Содержимое 3"/>
          <p:cNvSpPr txBox="1">
            <a:spLocks noGrp="1"/>
          </p:cNvSpPr>
          <p:nvPr>
            <p:ph idx="2"/>
          </p:nvPr>
        </p:nvSpPr>
        <p:spPr>
          <a:xfrm>
            <a:off x="4452926" y="1500174"/>
            <a:ext cx="7358114" cy="5168911"/>
          </a:xfrm>
        </p:spPr>
        <p:txBody>
          <a:bodyPr/>
          <a:lstStyle/>
          <a:p>
            <a:pPr lvl="0" algn="just"/>
            <a:r>
              <a:rPr lang="ru-RU" sz="1600" dirty="0" err="1">
                <a:latin typeface="Times New Roman" pitchFamily="18" charset="0"/>
                <a:cs typeface="Times New Roman" pitchFamily="18" charset="0"/>
              </a:rPr>
              <a:t>Шайдуллина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Золхагида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Сахибутдиновна</a:t>
            </a:r>
            <a:r>
              <a:rPr lang="ru-RU" sz="1600" dirty="0">
                <a:latin typeface="Times New Roman" pitchFamily="18" charset="0"/>
                <a:cs typeface="Times New Roman" pitchFamily="18" charset="0"/>
              </a:rPr>
              <a:t> родилась 20 января 1938 года в Рыбно- Слободском районе в деревне Яна </a:t>
            </a:r>
            <a:r>
              <a:rPr lang="ru-RU" sz="1600" dirty="0" err="1">
                <a:latin typeface="Times New Roman" pitchFamily="18" charset="0"/>
                <a:cs typeface="Times New Roman" pitchFamily="18" charset="0"/>
              </a:rPr>
              <a:t>авыл</a:t>
            </a:r>
            <a:r>
              <a:rPr lang="ru-RU" sz="1600" dirty="0">
                <a:latin typeface="Times New Roman" pitchFamily="18" charset="0"/>
                <a:cs typeface="Times New Roman" pitchFamily="18" charset="0"/>
              </a:rPr>
              <a:t>. Семья была крещеная. Родители работали в колхозе. В семье было всего восемь детей, но трое из них умерли . Осталось в живых пятеро.  </a:t>
            </a:r>
            <a:r>
              <a:rPr lang="ru-RU" sz="1600" dirty="0" err="1">
                <a:latin typeface="Times New Roman" pitchFamily="18" charset="0"/>
                <a:cs typeface="Times New Roman" pitchFamily="18" charset="0"/>
              </a:rPr>
              <a:t>Золхагида</a:t>
            </a:r>
            <a:r>
              <a:rPr lang="ru-RU" sz="1600" dirty="0">
                <a:latin typeface="Times New Roman" pitchFamily="18" charset="0"/>
                <a:cs typeface="Times New Roman" pitchFamily="18" charset="0"/>
              </a:rPr>
              <a:t> была четвертым ребенком. Она получила неполное среднее образование, отучилась всего семь классов. На фронт из семьи ушел отец </a:t>
            </a:r>
            <a:r>
              <a:rPr lang="ru-RU" sz="1600" dirty="0" err="1">
                <a:latin typeface="Times New Roman" pitchFamily="18" charset="0"/>
                <a:cs typeface="Times New Roman" pitchFamily="18" charset="0"/>
              </a:rPr>
              <a:t>Золхагиды</a:t>
            </a:r>
            <a:r>
              <a:rPr lang="ru-RU" sz="1600" dirty="0">
                <a:latin typeface="Times New Roman" pitchFamily="18" charset="0"/>
                <a:cs typeface="Times New Roman" pitchFamily="18" charset="0"/>
              </a:rPr>
              <a:t> в 1941 году. В тот  день, когда ее отец ушел на фронт,  они плакали горькими слезами, не хотели его отпускать. Через два года отец вернулся из-за болезни, которая у него была. Когда он вернулся, они плакали, но на  этот раз слезами счастья. В годы войны жилось очень тяжело. Работали в колхозе, на полях. О начале войны </a:t>
            </a:r>
            <a:r>
              <a:rPr lang="ru-RU" sz="1600" dirty="0" err="1">
                <a:latin typeface="Times New Roman" pitchFamily="18" charset="0"/>
                <a:cs typeface="Times New Roman" pitchFamily="18" charset="0"/>
              </a:rPr>
              <a:t>Золхагида</a:t>
            </a:r>
            <a:r>
              <a:rPr lang="ru-RU" sz="1600" dirty="0">
                <a:latin typeface="Times New Roman" pitchFamily="18" charset="0"/>
                <a:cs typeface="Times New Roman" pitchFamily="18" charset="0"/>
              </a:rPr>
              <a:t> узнала от своих сестер, ей в это время было 3 года. Победу встретили в родной деревне.  В послевоенные годы </a:t>
            </a:r>
            <a:r>
              <a:rPr lang="ru-RU" sz="1600" dirty="0" err="1">
                <a:latin typeface="Times New Roman" pitchFamily="18" charset="0"/>
                <a:cs typeface="Times New Roman" pitchFamily="18" charset="0"/>
              </a:rPr>
              <a:t>Золхагида</a:t>
            </a:r>
            <a:r>
              <a:rPr lang="ru-RU" sz="1600" dirty="0">
                <a:latin typeface="Times New Roman" pitchFamily="18" charset="0"/>
                <a:cs typeface="Times New Roman" pitchFamily="18" charset="0"/>
              </a:rPr>
              <a:t> окончила школу, работала на ферме, чуть позже начала работать в канцелярии. В 1961 году вышла замуж. Родила двух девочек. Старшая </a:t>
            </a:r>
            <a:r>
              <a:rPr lang="ru-RU" sz="1600" dirty="0" err="1">
                <a:latin typeface="Times New Roman" pitchFamily="18" charset="0"/>
                <a:cs typeface="Times New Roman" pitchFamily="18" charset="0"/>
              </a:rPr>
              <a:t>Зумара</a:t>
            </a:r>
            <a:r>
              <a:rPr lang="ru-RU" sz="1600" dirty="0">
                <a:latin typeface="Times New Roman" pitchFamily="18" charset="0"/>
                <a:cs typeface="Times New Roman" pitchFamily="18" charset="0"/>
              </a:rPr>
              <a:t>, младшую зовут </a:t>
            </a:r>
            <a:r>
              <a:rPr lang="ru-RU" sz="1600" dirty="0" err="1">
                <a:latin typeface="Times New Roman" pitchFamily="18" charset="0"/>
                <a:cs typeface="Times New Roman" pitchFamily="18" charset="0"/>
              </a:rPr>
              <a:t>Алсу</a:t>
            </a:r>
            <a:r>
              <a:rPr lang="ru-RU" sz="1600" dirty="0">
                <a:latin typeface="Times New Roman" pitchFamily="18" charset="0"/>
                <a:cs typeface="Times New Roman" pitchFamily="18" charset="0"/>
              </a:rPr>
              <a:t>. Старшая живет в Аксубаеве и работает бухгалтером. Младшая живет в селе Камский леспромхоз и работает продавцом.  В настоящее время </a:t>
            </a:r>
            <a:r>
              <a:rPr lang="ru-RU" sz="1600" dirty="0" err="1">
                <a:latin typeface="Times New Roman" pitchFamily="18" charset="0"/>
                <a:cs typeface="Times New Roman" pitchFamily="18" charset="0"/>
              </a:rPr>
              <a:t>Золхагида</a:t>
            </a:r>
            <a:r>
              <a:rPr lang="ru-RU" sz="1600" dirty="0">
                <a:latin typeface="Times New Roman" pitchFamily="18" charset="0"/>
                <a:cs typeface="Times New Roman" pitchFamily="18" charset="0"/>
              </a:rPr>
              <a:t> живет вместе с младшей дочерью.</a:t>
            </a:r>
          </a:p>
          <a:p>
            <a:pPr lvl="0" algn="just">
              <a:buNone/>
            </a:pPr>
            <a:endParaRPr lang="ru-RU" sz="1200" dirty="0">
              <a:latin typeface="Times New Roman" pitchFamily="18" charset="0"/>
              <a:cs typeface="Times New Roman" pitchFamily="18" charset="0"/>
            </a:endParaRPr>
          </a:p>
        </p:txBody>
      </p:sp>
      <p:pic>
        <p:nvPicPr>
          <p:cNvPr id="5" name="Рисунок 4" descr="F:\2015_02_13\Шайдуллина.jpg"/>
          <p:cNvPicPr>
            <a:picLocks noChangeAspect="1"/>
          </p:cNvPicPr>
          <p:nvPr/>
        </p:nvPicPr>
        <p:blipFill>
          <a:blip r:embed="rId2" cstate="print"/>
          <a:srcRect/>
          <a:stretch>
            <a:fillRect/>
          </a:stretch>
        </p:blipFill>
        <p:spPr>
          <a:xfrm>
            <a:off x="1523968" y="2000240"/>
            <a:ext cx="2448269" cy="3096341"/>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66712" y="1285860"/>
            <a:ext cx="11001452" cy="5383224"/>
          </a:xfrm>
        </p:spPr>
        <p:txBody>
          <a:bodyPr/>
          <a:lstStyle/>
          <a:p>
            <a:pPr lvl="0" algn="ctr">
              <a:buNone/>
            </a:pPr>
            <a:r>
              <a:rPr lang="ru-RU" sz="1800" b="1" dirty="0" smtClean="0">
                <a:solidFill>
                  <a:srgbClr val="FF0000"/>
                </a:solidFill>
                <a:latin typeface="Times New Roman" pitchFamily="18" charset="0"/>
                <a:cs typeface="Times New Roman" pitchFamily="18" charset="0"/>
              </a:rPr>
              <a:t>Анисимова </a:t>
            </a:r>
            <a:r>
              <a:rPr lang="ru-RU" sz="1800" b="1" dirty="0" err="1">
                <a:solidFill>
                  <a:srgbClr val="FF0000"/>
                </a:solidFill>
                <a:latin typeface="Times New Roman" pitchFamily="18" charset="0"/>
                <a:cs typeface="Times New Roman" pitchFamily="18" charset="0"/>
              </a:rPr>
              <a:t>Фёкла</a:t>
            </a:r>
            <a:r>
              <a:rPr lang="ru-RU" sz="1800" b="1" dirty="0">
                <a:solidFill>
                  <a:srgbClr val="FF0000"/>
                </a:solidFill>
                <a:latin typeface="Times New Roman" pitchFamily="18" charset="0"/>
                <a:cs typeface="Times New Roman" pitchFamily="18" charset="0"/>
              </a:rPr>
              <a:t> Степановна</a:t>
            </a:r>
          </a:p>
        </p:txBody>
      </p:sp>
      <p:sp>
        <p:nvSpPr>
          <p:cNvPr id="4" name="Содержимое 3"/>
          <p:cNvSpPr txBox="1">
            <a:spLocks noGrp="1"/>
          </p:cNvSpPr>
          <p:nvPr>
            <p:ph idx="2"/>
          </p:nvPr>
        </p:nvSpPr>
        <p:spPr>
          <a:xfrm>
            <a:off x="309522" y="2000240"/>
            <a:ext cx="11501518" cy="4668844"/>
          </a:xfrm>
        </p:spPr>
        <p:txBody>
          <a:bodyPr/>
          <a:lstStyle/>
          <a:p>
            <a:pPr lvl="0" algn="just"/>
            <a:r>
              <a:rPr lang="ru-RU" sz="1600" dirty="0">
                <a:latin typeface="Times New Roman" pitchFamily="18" charset="0"/>
                <a:cs typeface="Times New Roman" pitchFamily="18" charset="0"/>
              </a:rPr>
              <a:t>Анисимова </a:t>
            </a:r>
            <a:r>
              <a:rPr lang="ru-RU" sz="1600" dirty="0" err="1">
                <a:latin typeface="Times New Roman" pitchFamily="18" charset="0"/>
                <a:cs typeface="Times New Roman" pitchFamily="18" charset="0"/>
              </a:rPr>
              <a:t>Фёкла</a:t>
            </a:r>
            <a:r>
              <a:rPr lang="ru-RU" sz="1600" dirty="0">
                <a:latin typeface="Times New Roman" pitchFamily="18" charset="0"/>
                <a:cs typeface="Times New Roman" pitchFamily="18" charset="0"/>
              </a:rPr>
              <a:t> Степановна родилась 7 июля 1924 года в деревне Алан- Полян (колхоз «Социализм») Рыбно- Слободского (</a:t>
            </a:r>
            <a:r>
              <a:rPr lang="ru-RU" sz="1600" dirty="0" err="1">
                <a:latin typeface="Times New Roman" pitchFamily="18" charset="0"/>
                <a:cs typeface="Times New Roman" pitchFamily="18" charset="0"/>
              </a:rPr>
              <a:t>Кутлу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Букашского</a:t>
            </a:r>
            <a:r>
              <a:rPr lang="ru-RU" sz="1600" dirty="0">
                <a:latin typeface="Times New Roman" pitchFamily="18" charset="0"/>
                <a:cs typeface="Times New Roman" pitchFamily="18" charset="0"/>
              </a:rPr>
              <a:t>) района старшим ребёнком. Остальные семеро детей умерли от разных детских болезней. Получила 4-х летнее образование в деревне Алан- Полян. В  1941 году весной в мае вербовкой уехали в Воронеж на стройку, а осенью обратно </a:t>
            </a:r>
            <a:r>
              <a:rPr lang="ru-RU" sz="1600" dirty="0" err="1">
                <a:latin typeface="Times New Roman" pitchFamily="18" charset="0"/>
                <a:cs typeface="Times New Roman" pitchFamily="18" charset="0"/>
              </a:rPr>
              <a:t>вернулис</a:t>
            </a:r>
            <a:r>
              <a:rPr lang="ru-RU" sz="1600" dirty="0">
                <a:latin typeface="Times New Roman" pitchFamily="18" charset="0"/>
                <a:cs typeface="Times New Roman" pitchFamily="18" charset="0"/>
              </a:rPr>
              <a:t> в деревню. В 1942 году отец ушёл на фронт, а в 1943 году вернулся инвалидом. Из Казани привезла жена раненого. Радовались что он вернулся живой. </a:t>
            </a:r>
            <a:r>
              <a:rPr lang="ru-RU" sz="1600" dirty="0" err="1">
                <a:latin typeface="Times New Roman" pitchFamily="18" charset="0"/>
                <a:cs typeface="Times New Roman" pitchFamily="18" charset="0"/>
              </a:rPr>
              <a:t>Фёкла</a:t>
            </a:r>
            <a:r>
              <a:rPr lang="ru-RU" sz="1600" dirty="0">
                <a:latin typeface="Times New Roman" pitchFamily="18" charset="0"/>
                <a:cs typeface="Times New Roman" pitchFamily="18" charset="0"/>
              </a:rPr>
              <a:t> Степановна с начала войны работала в колхозе. Летом работала на поле , а зимой на ферме,  ухаживали за коровами. Вся работа была ручная. Весной из </a:t>
            </a:r>
            <a:r>
              <a:rPr lang="ru-RU" sz="1600" dirty="0" err="1">
                <a:latin typeface="Times New Roman" pitchFamily="18" charset="0"/>
                <a:cs typeface="Times New Roman" pitchFamily="18" charset="0"/>
              </a:rPr>
              <a:t>Вандовки</a:t>
            </a:r>
            <a:r>
              <a:rPr lang="ru-RU" sz="1600" dirty="0">
                <a:latin typeface="Times New Roman" pitchFamily="18" charset="0"/>
                <a:cs typeface="Times New Roman" pitchFamily="18" charset="0"/>
              </a:rPr>
              <a:t> по воде на санях возили семенное зерно. Осенью на тележках возили картошку (задание колхоза) в </a:t>
            </a:r>
            <a:r>
              <a:rPr lang="ru-RU" sz="1600" dirty="0" err="1">
                <a:latin typeface="Times New Roman" pitchFamily="18" charset="0"/>
                <a:cs typeface="Times New Roman" pitchFamily="18" charset="0"/>
              </a:rPr>
              <a:t>Шумбут</a:t>
            </a:r>
            <a:r>
              <a:rPr lang="ru-RU" sz="1600" dirty="0">
                <a:latin typeface="Times New Roman" pitchFamily="18" charset="0"/>
                <a:cs typeface="Times New Roman" pitchFamily="18" charset="0"/>
              </a:rPr>
              <a:t>, а зерно в Рыбную </a:t>
            </a:r>
            <a:r>
              <a:rPr lang="ru-RU" sz="1600" dirty="0" err="1">
                <a:latin typeface="Times New Roman" pitchFamily="18" charset="0"/>
                <a:cs typeface="Times New Roman" pitchFamily="18" charset="0"/>
              </a:rPr>
              <a:t>Слобду</a:t>
            </a:r>
            <a:r>
              <a:rPr lang="ru-RU" sz="1600" dirty="0">
                <a:latin typeface="Times New Roman" pitchFamily="18" charset="0"/>
                <a:cs typeface="Times New Roman" pitchFamily="18" charset="0"/>
              </a:rPr>
              <a:t>. Для себя ничего не оставляли. Лошади умирали от голода. Заём, налог надо было платить. Об </a:t>
            </a:r>
            <a:r>
              <a:rPr lang="ru-RU" sz="1600" dirty="0" err="1">
                <a:latin typeface="Times New Roman" pitchFamily="18" charset="0"/>
                <a:cs typeface="Times New Roman" pitchFamily="18" charset="0"/>
              </a:rPr>
              <a:t>оканчании</a:t>
            </a:r>
            <a:r>
              <a:rPr lang="ru-RU" sz="1600" dirty="0">
                <a:latin typeface="Times New Roman" pitchFamily="18" charset="0"/>
                <a:cs typeface="Times New Roman" pitchFamily="18" charset="0"/>
              </a:rPr>
              <a:t> войны узнала в </a:t>
            </a:r>
            <a:r>
              <a:rPr lang="ru-RU" sz="1600" dirty="0" err="1">
                <a:latin typeface="Times New Roman" pitchFamily="18" charset="0"/>
                <a:cs typeface="Times New Roman" pitchFamily="18" charset="0"/>
              </a:rPr>
              <a:t>Усалях</a:t>
            </a:r>
            <a:r>
              <a:rPr lang="ru-RU" sz="1600" dirty="0">
                <a:latin typeface="Times New Roman" pitchFamily="18" charset="0"/>
                <a:cs typeface="Times New Roman" pitchFamily="18" charset="0"/>
              </a:rPr>
              <a:t>, когда шла в </a:t>
            </a:r>
            <a:r>
              <a:rPr lang="ru-RU" sz="1600" dirty="0" err="1">
                <a:latin typeface="Times New Roman" pitchFamily="18" charset="0"/>
                <a:cs typeface="Times New Roman" pitchFamily="18" charset="0"/>
              </a:rPr>
              <a:t>Вандовку</a:t>
            </a:r>
            <a:r>
              <a:rPr lang="ru-RU" sz="1600" dirty="0">
                <a:latin typeface="Times New Roman" pitchFamily="18" charset="0"/>
                <a:cs typeface="Times New Roman" pitchFamily="18" charset="0"/>
              </a:rPr>
              <a:t> за семенами. Люди бегали по улице кто-то радуется, кто-то плачет. После войны работала в колхозе. Вышла замуж в январе 1949 года. С мужем ,  участником войны, вырастили пять детей. В настоящее время живёт со старшей дочерью, которая живёт в посёлке Зверосовхоз, а остальные дети живут в Заинске. Сын работает токарём на заводе , остальные дети пенсионеры.  </a:t>
            </a:r>
          </a:p>
          <a:p>
            <a:pPr lvl="0"/>
            <a:r>
              <a:rPr lang="ru-RU" sz="1600" dirty="0"/>
              <a:t> </a:t>
            </a:r>
          </a:p>
          <a:p>
            <a:pPr lvl="0">
              <a:buNone/>
            </a:pPr>
            <a:endParaRPr lang="ru-RU" sz="1200"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738150" y="1214422"/>
            <a:ext cx="10787138" cy="5283198"/>
          </a:xfrm>
        </p:spPr>
        <p:txBody>
          <a:bodyPr/>
          <a:lstStyle/>
          <a:p>
            <a:pPr lvl="0" algn="ctr">
              <a:buNone/>
            </a:pPr>
            <a:r>
              <a:rPr lang="ru-RU" sz="1800" b="1" dirty="0">
                <a:solidFill>
                  <a:srgbClr val="FF0000"/>
                </a:solidFill>
                <a:latin typeface="Times New Roman" pitchFamily="18" charset="0"/>
                <a:cs typeface="Times New Roman" pitchFamily="18" charset="0"/>
              </a:rPr>
              <a:t>Афанасьева Аграфена Архиповна</a:t>
            </a:r>
          </a:p>
        </p:txBody>
      </p:sp>
      <p:sp>
        <p:nvSpPr>
          <p:cNvPr id="4" name="Содержимое 3"/>
          <p:cNvSpPr txBox="1">
            <a:spLocks noGrp="1"/>
          </p:cNvSpPr>
          <p:nvPr>
            <p:ph idx="2"/>
          </p:nvPr>
        </p:nvSpPr>
        <p:spPr>
          <a:xfrm>
            <a:off x="309522" y="1714488"/>
            <a:ext cx="11572957" cy="4954596"/>
          </a:xfrm>
        </p:spPr>
        <p:txBody>
          <a:bodyPr/>
          <a:lstStyle/>
          <a:p>
            <a:pPr lvl="0" algn="just">
              <a:buNone/>
            </a:pPr>
            <a:r>
              <a:rPr lang="en-US" sz="1200" b="1" dirty="0" smtClean="0">
                <a:latin typeface="Times New Roman" pitchFamily="18" charset="0"/>
                <a:cs typeface="Times New Roman" pitchFamily="18" charset="0"/>
              </a:rPr>
              <a:t>        </a:t>
            </a:r>
            <a:r>
              <a:rPr lang="ru-RU" sz="1800" b="1" dirty="0" smtClean="0">
                <a:latin typeface="Times New Roman" pitchFamily="18" charset="0"/>
                <a:cs typeface="Times New Roman" pitchFamily="18" charset="0"/>
              </a:rPr>
              <a:t>Афанасьева </a:t>
            </a:r>
            <a:r>
              <a:rPr lang="ru-RU" sz="1800" b="1" dirty="0">
                <a:latin typeface="Times New Roman" pitchFamily="18" charset="0"/>
                <a:cs typeface="Times New Roman" pitchFamily="18" charset="0"/>
              </a:rPr>
              <a:t>Аграфена Архиповна</a:t>
            </a:r>
            <a:r>
              <a:rPr lang="ru-RU" sz="1800" dirty="0">
                <a:latin typeface="Times New Roman" pitchFamily="18" charset="0"/>
                <a:cs typeface="Times New Roman" pitchFamily="18" charset="0"/>
              </a:rPr>
              <a:t>  родилась 12 сентября 1932 года в селе </a:t>
            </a:r>
            <a:r>
              <a:rPr lang="ru-RU" sz="1800" dirty="0" err="1">
                <a:latin typeface="Times New Roman" pitchFamily="18" charset="0"/>
                <a:cs typeface="Times New Roman" pitchFamily="18" charset="0"/>
              </a:rPr>
              <a:t>Урманчеево</a:t>
            </a:r>
            <a:r>
              <a:rPr lang="ru-RU" sz="1800" dirty="0">
                <a:latin typeface="Times New Roman" pitchFamily="18" charset="0"/>
                <a:cs typeface="Times New Roman" pitchFamily="18" charset="0"/>
              </a:rPr>
              <a:t>. В семье было 5 детей. Она – четвертая. Мама была учительницей, поэтому в школу она пошла рано. Окончила только 3 класса: началась война. Отец ушел на фронт. Она, как и все дети военного времени, начала работать с 9 лет на ферме (зверовод). Жили очень трудно, голодали.  Надеялись на быструю победу, думали,  отец вернется и все будет хорошо. Да, пришла она победа, но она была долгожданной,  для них стал «…праздником со слезами на глазах…»   Потому что отец не вернулся с войны.  В послевоенные годы жилось еще труднее. Зарабатывали на жизнь, трудились  бесплатно за кусок хлеба. Где только не работала она!  Несмотря на эти трудности, они все устроились, нашли свое место в жизни. В 25  лет она вышла замуж. С мужем вырастили 5 </a:t>
            </a:r>
            <a:r>
              <a:rPr lang="ru-RU" sz="1800" dirty="0" err="1">
                <a:latin typeface="Times New Roman" pitchFamily="18" charset="0"/>
                <a:cs typeface="Times New Roman" pitchFamily="18" charset="0"/>
              </a:rPr>
              <a:t>ых</a:t>
            </a:r>
            <a:r>
              <a:rPr lang="ru-RU" sz="1800" dirty="0">
                <a:latin typeface="Times New Roman" pitchFamily="18" charset="0"/>
                <a:cs typeface="Times New Roman" pitchFamily="18" charset="0"/>
              </a:rPr>
              <a:t> детей. Четверо живут со своими семьями здесь, старшая дочка   в Ташкенте. Она с дочерью Галиной живет в поселке Камский Леспромхоз.  Ей 82 года.</a:t>
            </a:r>
          </a:p>
          <a:p>
            <a:pPr lvl="0">
              <a:buNone/>
            </a:pPr>
            <a:endParaRPr lang="ru-RU" sz="1200"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809589" y="1214422"/>
            <a:ext cx="10715700" cy="5454662"/>
          </a:xfrm>
        </p:spPr>
        <p:txBody>
          <a:bodyPr/>
          <a:lstStyle/>
          <a:p>
            <a:pPr lvl="0" algn="ctr">
              <a:buNone/>
            </a:pPr>
            <a:r>
              <a:rPr lang="ru-RU" sz="1600" b="1" dirty="0" err="1">
                <a:solidFill>
                  <a:srgbClr val="FF0000"/>
                </a:solidFill>
                <a:latin typeface="Times New Roman" pitchFamily="18" charset="0"/>
                <a:cs typeface="Times New Roman" pitchFamily="18" charset="0"/>
              </a:rPr>
              <a:t>Ахметзянова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Кашифа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Ахметзяновна</a:t>
            </a:r>
            <a:endParaRPr lang="ru-RU" sz="1600" dirty="0">
              <a:solidFill>
                <a:srgbClr val="FF0000"/>
              </a:solidFill>
              <a:latin typeface="Times New Roman" pitchFamily="18" charset="0"/>
              <a:cs typeface="Times New Roman" pitchFamily="18" charset="0"/>
            </a:endParaRPr>
          </a:p>
          <a:p>
            <a:pPr lvl="0">
              <a:buNone/>
            </a:pPr>
            <a:endParaRPr lang="ru-RU" dirty="0"/>
          </a:p>
        </p:txBody>
      </p:sp>
      <p:sp>
        <p:nvSpPr>
          <p:cNvPr id="4" name="Содержимое 3"/>
          <p:cNvSpPr txBox="1">
            <a:spLocks noGrp="1"/>
          </p:cNvSpPr>
          <p:nvPr>
            <p:ph idx="2"/>
          </p:nvPr>
        </p:nvSpPr>
        <p:spPr>
          <a:xfrm>
            <a:off x="523837" y="1600200"/>
            <a:ext cx="11058566" cy="5068884"/>
          </a:xfrm>
        </p:spPr>
        <p:txBody>
          <a:bodyPr/>
          <a:lstStyle/>
          <a:p>
            <a:pPr lvl="0" algn="just"/>
            <a:r>
              <a:rPr lang="ru-RU" sz="1400" dirty="0" err="1">
                <a:latin typeface="Times New Roman" pitchFamily="18" charset="0"/>
                <a:cs typeface="Times New Roman" pitchFamily="18" charset="0"/>
              </a:rPr>
              <a:t>Ахметзянова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Кашифа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Ахметзяновна</a:t>
            </a:r>
            <a:r>
              <a:rPr lang="ru-RU" sz="1400" dirty="0">
                <a:latin typeface="Times New Roman" pitchFamily="18" charset="0"/>
                <a:cs typeface="Times New Roman" pitchFamily="18" charset="0"/>
              </a:rPr>
              <a:t> родилась 1 июня 1929 года в деревне </a:t>
            </a:r>
            <a:r>
              <a:rPr lang="ru-RU" sz="1400" dirty="0" err="1">
                <a:latin typeface="Times New Roman" pitchFamily="18" charset="0"/>
                <a:cs typeface="Times New Roman" pitchFamily="18" charset="0"/>
              </a:rPr>
              <a:t>Чураш</a:t>
            </a:r>
            <a:r>
              <a:rPr lang="ru-RU" sz="1400" dirty="0">
                <a:latin typeface="Times New Roman" pitchFamily="18" charset="0"/>
                <a:cs typeface="Times New Roman" pitchFamily="18" charset="0"/>
              </a:rPr>
              <a:t> Рыбно-Слободского района ТАССР. Отец Ахметзян работал пожарным в деревне </a:t>
            </a:r>
            <a:r>
              <a:rPr lang="ru-RU" sz="1400" dirty="0" err="1">
                <a:latin typeface="Times New Roman" pitchFamily="18" charset="0"/>
                <a:cs typeface="Times New Roman" pitchFamily="18" charset="0"/>
              </a:rPr>
              <a:t>Букаш</a:t>
            </a:r>
            <a:r>
              <a:rPr lang="ru-RU" sz="1400" dirty="0">
                <a:latin typeface="Times New Roman" pitchFamily="18" charset="0"/>
                <a:cs typeface="Times New Roman" pitchFamily="18" charset="0"/>
              </a:rPr>
              <a:t>, а мать </a:t>
            </a:r>
            <a:r>
              <a:rPr lang="ru-RU" sz="1400" dirty="0" err="1">
                <a:latin typeface="Times New Roman" pitchFamily="18" charset="0"/>
                <a:cs typeface="Times New Roman" pitchFamily="18" charset="0"/>
              </a:rPr>
              <a:t>Гайша</a:t>
            </a:r>
            <a:r>
              <a:rPr lang="ru-RU" sz="1400" dirty="0">
                <a:latin typeface="Times New Roman" pitchFamily="18" charset="0"/>
                <a:cs typeface="Times New Roman" pitchFamily="18" charset="0"/>
              </a:rPr>
              <a:t> трудилась в колхозе на разных работах. В семье было пятеро детей – три девочки и два мальчика. </a:t>
            </a:r>
            <a:r>
              <a:rPr lang="ru-RU" sz="1400" dirty="0" err="1">
                <a:latin typeface="Times New Roman" pitchFamily="18" charset="0"/>
                <a:cs typeface="Times New Roman" pitchFamily="18" charset="0"/>
              </a:rPr>
              <a:t>Кашифа</a:t>
            </a:r>
            <a:r>
              <a:rPr lang="ru-RU" sz="1400" dirty="0">
                <a:latin typeface="Times New Roman" pitchFamily="18" charset="0"/>
                <a:cs typeface="Times New Roman" pitchFamily="18" charset="0"/>
              </a:rPr>
              <a:t> росла вторым ребёнком. Одному из детей было суждено умереть ещё в раннем возрасте.       Детство было трудным: недоедали, недосыпали. Особенно тяжело пришлось в годы войны. Чтобы не умереть с голоду, приходилось есть крапиву, лебеду, даже гнилой картофель. Вместо хлеба мать </a:t>
            </a:r>
            <a:r>
              <a:rPr lang="ru-RU" sz="1400" dirty="0" err="1">
                <a:latin typeface="Times New Roman" pitchFamily="18" charset="0"/>
                <a:cs typeface="Times New Roman" pitchFamily="18" charset="0"/>
              </a:rPr>
              <a:t>Гайша</a:t>
            </a:r>
            <a:r>
              <a:rPr lang="ru-RU" sz="1400" dirty="0">
                <a:latin typeface="Times New Roman" pitchFamily="18" charset="0"/>
                <a:cs typeface="Times New Roman" pitchFamily="18" charset="0"/>
              </a:rPr>
              <a:t> натирала картофель и пекла из него лепёшки. Несмотря на то, что в хозяйстве имелась корова, молока дети не видели: всё забирали в колхоз, чтобы выполнить план по сдаче молока. Родившихся телят тоже сдавали колхозу, потому что и на мясо давалась норма. Яйца увозили на базар и продавали, чтобы заработать хотя бы какие-нибудь деньги. В годы войны, когда всё взрослое мужское население ушло на фронт, дети помогали женщинам и оставшимся в колхозе мужчинам-калекам работать в колхозе. В частности, </a:t>
            </a:r>
            <a:r>
              <a:rPr lang="ru-RU" sz="1400" dirty="0" err="1">
                <a:latin typeface="Times New Roman" pitchFamily="18" charset="0"/>
                <a:cs typeface="Times New Roman" pitchFamily="18" charset="0"/>
              </a:rPr>
              <a:t>Кашифа</a:t>
            </a:r>
            <a:r>
              <a:rPr lang="ru-RU" sz="1400" dirty="0">
                <a:latin typeface="Times New Roman" pitchFamily="18" charset="0"/>
                <a:cs typeface="Times New Roman" pitchFamily="18" charset="0"/>
              </a:rPr>
              <a:t> выходила с матерью на колхозные поля и тянула впряженную в корову борону. Особенно запомнился девочке случай, когда её мать чуть не посадили в тюрьму из-за гороха, который она несла своим голодным детям в двух карманах. Председатель колхоза, обнаруживший припрятанный горох, отправил </a:t>
            </a:r>
            <a:r>
              <a:rPr lang="ru-RU" sz="1400" dirty="0" err="1">
                <a:latin typeface="Times New Roman" pitchFamily="18" charset="0"/>
                <a:cs typeface="Times New Roman" pitchFamily="18" charset="0"/>
              </a:rPr>
              <a:t>Гайшу</a:t>
            </a:r>
            <a:r>
              <a:rPr lang="ru-RU" sz="1400" dirty="0">
                <a:latin typeface="Times New Roman" pitchFamily="18" charset="0"/>
                <a:cs typeface="Times New Roman" pitchFamily="18" charset="0"/>
              </a:rPr>
              <a:t> в </a:t>
            </a:r>
            <a:r>
              <a:rPr lang="ru-RU" sz="1400" dirty="0" err="1">
                <a:latin typeface="Times New Roman" pitchFamily="18" charset="0"/>
                <a:cs typeface="Times New Roman" pitchFamily="18" charset="0"/>
              </a:rPr>
              <a:t>д.Букаш</a:t>
            </a:r>
            <a:r>
              <a:rPr lang="ru-RU" sz="1400" dirty="0">
                <a:latin typeface="Times New Roman" pitchFamily="18" charset="0"/>
                <a:cs typeface="Times New Roman" pitchFamily="18" charset="0"/>
              </a:rPr>
              <a:t>. Только неожиданно открывшееся внутреннее кровотечение спасло мать от тюрьмы, потому что её сразу же отпустили домой. А в колхозе были случаи, когда из-за гороха, спрятанного женщинами в поясах для своих недоедающих детей, их отправляли за решётку на 3-4 года.       На фронте воевал дядя по материнской линии. К сожалению, он не вернулся, погиб. День Победы застала дома. Узнала о радостном событии от родителей (отец и в годы войны работал пожарным, на фронте не был).       Несмотря на трудное детство, </a:t>
            </a:r>
            <a:r>
              <a:rPr lang="ru-RU" sz="1400" dirty="0" err="1">
                <a:latin typeface="Times New Roman" pitchFamily="18" charset="0"/>
                <a:cs typeface="Times New Roman" pitchFamily="18" charset="0"/>
              </a:rPr>
              <a:t>Кашифа</a:t>
            </a:r>
            <a:r>
              <a:rPr lang="ru-RU" sz="1400" dirty="0">
                <a:latin typeface="Times New Roman" pitchFamily="18" charset="0"/>
                <a:cs typeface="Times New Roman" pitchFamily="18" charset="0"/>
              </a:rPr>
              <a:t> сумела получить образование: начальную школу окончила в родной деревне </a:t>
            </a:r>
            <a:r>
              <a:rPr lang="ru-RU" sz="1400" dirty="0" err="1">
                <a:latin typeface="Times New Roman" pitchFamily="18" charset="0"/>
                <a:cs typeface="Times New Roman" pitchFamily="18" charset="0"/>
              </a:rPr>
              <a:t>Чураш</a:t>
            </a:r>
            <a:r>
              <a:rPr lang="ru-RU" sz="1400" dirty="0">
                <a:latin typeface="Times New Roman" pitchFamily="18" charset="0"/>
                <a:cs typeface="Times New Roman" pitchFamily="18" charset="0"/>
              </a:rPr>
              <a:t>, а семилетку – в </a:t>
            </a:r>
            <a:r>
              <a:rPr lang="ru-RU" sz="1400" dirty="0" err="1">
                <a:latin typeface="Times New Roman" pitchFamily="18" charset="0"/>
                <a:cs typeface="Times New Roman" pitchFamily="18" charset="0"/>
              </a:rPr>
              <a:t>д.Тябердино-Челны</a:t>
            </a:r>
            <a:r>
              <a:rPr lang="ru-RU" sz="1400" dirty="0">
                <a:latin typeface="Times New Roman" pitchFamily="18" charset="0"/>
                <a:cs typeface="Times New Roman" pitchFamily="18" charset="0"/>
              </a:rPr>
              <a:t> Рыбно-Слободского района Татарской АССР. Потом работала техническим работником в школе в своей деревне. В 1970 году вышла замуж за Сафина </a:t>
            </a:r>
            <a:r>
              <a:rPr lang="ru-RU" sz="1400" dirty="0" err="1">
                <a:latin typeface="Times New Roman" pitchFamily="18" charset="0"/>
                <a:cs typeface="Times New Roman" pitchFamily="18" charset="0"/>
              </a:rPr>
              <a:t>Ильгиза</a:t>
            </a:r>
            <a:r>
              <a:rPr lang="ru-RU" sz="1400" dirty="0">
                <a:latin typeface="Times New Roman" pitchFamily="18" charset="0"/>
                <a:cs typeface="Times New Roman" pitchFamily="18" charset="0"/>
              </a:rPr>
              <a:t>, родила двоих детей. Старший сын </a:t>
            </a:r>
            <a:r>
              <a:rPr lang="ru-RU" sz="1400" dirty="0" err="1">
                <a:latin typeface="Times New Roman" pitchFamily="18" charset="0"/>
                <a:cs typeface="Times New Roman" pitchFamily="18" charset="0"/>
              </a:rPr>
              <a:t>Ильфир</a:t>
            </a:r>
            <a:r>
              <a:rPr lang="ru-RU" sz="1400" dirty="0">
                <a:latin typeface="Times New Roman" pitchFamily="18" charset="0"/>
                <a:cs typeface="Times New Roman" pitchFamily="18" charset="0"/>
              </a:rPr>
              <a:t> 1971 года рождения трудится рабочим на звероферме в зверосовхозе «</a:t>
            </a:r>
            <a:r>
              <a:rPr lang="ru-RU" sz="1400" dirty="0" err="1">
                <a:latin typeface="Times New Roman" pitchFamily="18" charset="0"/>
                <a:cs typeface="Times New Roman" pitchFamily="18" charset="0"/>
              </a:rPr>
              <a:t>Берсутский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муниципального района РТ. А дочь Альбина 1974 года рождения замужем, проживает в </a:t>
            </a:r>
            <a:r>
              <a:rPr lang="ru-RU" sz="1400" dirty="0" err="1">
                <a:latin typeface="Times New Roman" pitchFamily="18" charset="0"/>
                <a:cs typeface="Times New Roman" pitchFamily="18" charset="0"/>
              </a:rPr>
              <a:t>д.Еники-Чишма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муниципального района, является домохозяйкой, ведёт личное подсобное хозяйство. </a:t>
            </a:r>
            <a:r>
              <a:rPr lang="ru-RU" sz="1400" dirty="0" err="1">
                <a:latin typeface="Times New Roman" pitchFamily="18" charset="0"/>
                <a:cs typeface="Times New Roman" pitchFamily="18" charset="0"/>
              </a:rPr>
              <a:t>Кашифа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Ахметзяновна</a:t>
            </a:r>
            <a:r>
              <a:rPr lang="ru-RU" sz="1400" dirty="0">
                <a:latin typeface="Times New Roman" pitchFamily="18" charset="0"/>
                <a:cs typeface="Times New Roman" pitchFamily="18" charset="0"/>
              </a:rPr>
              <a:t> гордится двумя внучками – Лианой и Алиной.       В данный момент проживает в зверосовхозе «</a:t>
            </a:r>
            <a:r>
              <a:rPr lang="ru-RU" sz="1400" dirty="0" err="1">
                <a:latin typeface="Times New Roman" pitchFamily="18" charset="0"/>
                <a:cs typeface="Times New Roman" pitchFamily="18" charset="0"/>
              </a:rPr>
              <a:t>Берсутский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муниципального района РТ в трёхкомнатной квартире вместе с сыном </a:t>
            </a:r>
            <a:r>
              <a:rPr lang="ru-RU" sz="1400" dirty="0" err="1">
                <a:latin typeface="Times New Roman" pitchFamily="18" charset="0"/>
                <a:cs typeface="Times New Roman" pitchFamily="18" charset="0"/>
              </a:rPr>
              <a:t>Ильфиром</a:t>
            </a:r>
            <a:r>
              <a:rPr lang="ru-RU" sz="1400" dirty="0">
                <a:latin typeface="Times New Roman" pitchFamily="18" charset="0"/>
                <a:cs typeface="Times New Roman" pitchFamily="18" charset="0"/>
              </a:rPr>
              <a:t>. Жизнью довольна. Очень переживает из-за событий на Украине. Не хочет повторения военных событий ни в одном государстве, чтобы все народы мира жили спокойно и счастливо!</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09522" y="1142984"/>
            <a:ext cx="4714907" cy="5526100"/>
          </a:xfrm>
        </p:spPr>
        <p:txBody>
          <a:bodyPr/>
          <a:lstStyle/>
          <a:p>
            <a:pPr lvl="0" algn="ctr">
              <a:buNone/>
            </a:pPr>
            <a:r>
              <a:rPr lang="ru-RU" sz="1600" b="1" dirty="0" err="1">
                <a:solidFill>
                  <a:srgbClr val="FF0000"/>
                </a:solidFill>
                <a:latin typeface="Times New Roman" pitchFamily="18" charset="0"/>
                <a:cs typeface="Times New Roman" pitchFamily="18" charset="0"/>
              </a:rPr>
              <a:t>Буторина</a:t>
            </a:r>
            <a:r>
              <a:rPr lang="ru-RU" sz="1600" b="1" dirty="0">
                <a:solidFill>
                  <a:srgbClr val="FF0000"/>
                </a:solidFill>
                <a:latin typeface="Times New Roman" pitchFamily="18" charset="0"/>
                <a:cs typeface="Times New Roman" pitchFamily="18" charset="0"/>
              </a:rPr>
              <a:t> Зоя Семеновна</a:t>
            </a:r>
            <a:endParaRPr lang="ru-RU" sz="1600" dirty="0">
              <a:solidFill>
                <a:srgbClr val="FF0000"/>
              </a:solidFill>
              <a:latin typeface="Times New Roman" pitchFamily="18" charset="0"/>
              <a:cs typeface="Times New Roman" pitchFamily="18" charset="0"/>
            </a:endParaRPr>
          </a:p>
          <a:p>
            <a:pPr lvl="0">
              <a:buNone/>
            </a:pPr>
            <a:endParaRPr lang="ru-RU" dirty="0"/>
          </a:p>
        </p:txBody>
      </p:sp>
      <p:sp>
        <p:nvSpPr>
          <p:cNvPr id="4" name="Содержимое 3"/>
          <p:cNvSpPr txBox="1">
            <a:spLocks noGrp="1"/>
          </p:cNvSpPr>
          <p:nvPr>
            <p:ph idx="2"/>
          </p:nvPr>
        </p:nvSpPr>
        <p:spPr>
          <a:xfrm>
            <a:off x="4943868" y="1214422"/>
            <a:ext cx="6638534" cy="5454662"/>
          </a:xfrm>
        </p:spPr>
        <p:txBody>
          <a:bodyPr/>
          <a:lstStyle/>
          <a:p>
            <a:pPr lvl="0" algn="just"/>
            <a:r>
              <a:rPr lang="ru-RU" sz="1400" dirty="0" err="1">
                <a:latin typeface="Times New Roman" pitchFamily="18" charset="0"/>
                <a:cs typeface="Times New Roman" pitchFamily="18" charset="0"/>
              </a:rPr>
              <a:t>Буторина</a:t>
            </a:r>
            <a:r>
              <a:rPr lang="ru-RU" sz="1400" dirty="0">
                <a:latin typeface="Times New Roman" pitchFamily="18" charset="0"/>
                <a:cs typeface="Times New Roman" pitchFamily="18" charset="0"/>
              </a:rPr>
              <a:t> (Окунева) Зоя Семеновна родилась 9 мая 1924 года в селе Омары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Отец, Семен Андреевич, имеющий от первого брака троих детей,  женился на Варваре Андреевне, в браке с которой родилось еще шестеро детей. Всего в семье росло 9 детей. В зверосовхоз переехали в 1931 году. Родители работали в совхозе. Зоя училась в </a:t>
            </a:r>
            <a:r>
              <a:rPr lang="ru-RU" sz="1400" dirty="0" err="1">
                <a:latin typeface="Times New Roman" pitchFamily="18" charset="0"/>
                <a:cs typeface="Times New Roman" pitchFamily="18" charset="0"/>
              </a:rPr>
              <a:t>Урманчеевской</a:t>
            </a:r>
            <a:r>
              <a:rPr lang="ru-RU" sz="1400" dirty="0">
                <a:latin typeface="Times New Roman" pitchFamily="18" charset="0"/>
                <a:cs typeface="Times New Roman" pitchFamily="18" charset="0"/>
              </a:rPr>
              <a:t> школе. По воспоминаниям: «В школу возили на кошевке (утепленные сани)». Перед самой войной в 1940 году умирает отец. Мать жила в совхозе, умерла в 70-е годы. На войну ушли два старших брата Иван, который с фронта не вернулся, пропал без вести и Аркадий, который после войны остался жить в Латвии. Самое страшное, что было во время и первые годы после войны – это голод. Зоя с 15 лет работала в совхозе. Сначала в полеводстве, потом на зверях. Вспоминает, что для семьи была кормилицей. От голода ели корма, предназначенные для зверей. Пили кислое молоко, ели творог, все, что привозили для зверей – этим и выжили. Из одежды почти ничего не было. Младшие сидели дома, выходили редко. В совхозе познакомилась с будущим мужем, с которым вместе вырастили двоих детей. Муж и сын уже умерли. Зоя Семеновна сейчас находится на попечении дочери Надежды и внуков. Сейчас из большой семьи Окуневых остались они вдвоем с сестрой, которая, как и она никого не узнает. Зоя Семеновна имеет награды:</a:t>
            </a:r>
          </a:p>
          <a:p>
            <a:pPr lvl="0" algn="just"/>
            <a:r>
              <a:rPr lang="ru-RU" sz="1400" dirty="0">
                <a:latin typeface="Times New Roman" pitchFamily="18" charset="0"/>
                <a:cs typeface="Times New Roman" pitchFamily="18" charset="0"/>
              </a:rPr>
              <a:t>Медаль «Ветеран труда»</a:t>
            </a:r>
          </a:p>
          <a:p>
            <a:pPr lvl="0" algn="just"/>
            <a:r>
              <a:rPr lang="ru-RU" sz="1400" dirty="0">
                <a:latin typeface="Times New Roman" pitchFamily="18" charset="0"/>
                <a:cs typeface="Times New Roman" pitchFamily="18" charset="0"/>
              </a:rPr>
              <a:t>«Ветеран Войны» с 2003 года.</a:t>
            </a:r>
          </a:p>
          <a:p>
            <a:pPr lvl="0" algn="just"/>
            <a:r>
              <a:rPr lang="ru-RU" sz="1400" dirty="0">
                <a:latin typeface="Times New Roman" pitchFamily="18" charset="0"/>
                <a:cs typeface="Times New Roman" pitchFamily="18" charset="0"/>
              </a:rPr>
              <a:t>Были еще, но где и какие не помнит.</a:t>
            </a:r>
          </a:p>
          <a:p>
            <a:pPr lvl="0">
              <a:buNone/>
            </a:pPr>
            <a:endParaRPr lang="ru-RU" dirty="0"/>
          </a:p>
        </p:txBody>
      </p:sp>
      <p:pic>
        <p:nvPicPr>
          <p:cNvPr id="5" name="Picture 1" descr="документ_0004"/>
          <p:cNvPicPr>
            <a:picLocks noChangeAspect="1"/>
          </p:cNvPicPr>
          <p:nvPr/>
        </p:nvPicPr>
        <p:blipFill>
          <a:blip r:embed="rId2" cstate="print"/>
          <a:srcRect/>
          <a:stretch>
            <a:fillRect/>
          </a:stretch>
        </p:blipFill>
        <p:spPr>
          <a:xfrm>
            <a:off x="166646" y="1571612"/>
            <a:ext cx="2160242" cy="3104836"/>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pic>
        <p:nvPicPr>
          <p:cNvPr id="6" name="Picture 2" descr="документ_0008"/>
          <p:cNvPicPr>
            <a:picLocks noChangeAspect="1"/>
          </p:cNvPicPr>
          <p:nvPr/>
        </p:nvPicPr>
        <p:blipFill>
          <a:blip r:embed="rId3" cstate="print"/>
          <a:srcRect/>
          <a:stretch>
            <a:fillRect/>
          </a:stretch>
        </p:blipFill>
        <p:spPr>
          <a:xfrm>
            <a:off x="2452662" y="3429000"/>
            <a:ext cx="2448269" cy="2666993"/>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095340" y="1285860"/>
            <a:ext cx="10787137" cy="5383224"/>
          </a:xfrm>
        </p:spPr>
        <p:txBody>
          <a:bodyPr/>
          <a:lstStyle/>
          <a:p>
            <a:pPr lvl="0" algn="ctr">
              <a:buNone/>
            </a:pPr>
            <a:r>
              <a:rPr lang="ru-RU" sz="1800" b="1" dirty="0" err="1">
                <a:solidFill>
                  <a:srgbClr val="FF0000"/>
                </a:solidFill>
                <a:latin typeface="Times New Roman" pitchFamily="18" charset="0"/>
                <a:cs typeface="Times New Roman" pitchFamily="18" charset="0"/>
              </a:rPr>
              <a:t>Галиев</a:t>
            </a:r>
            <a:r>
              <a:rPr lang="ru-RU" sz="1800" b="1" dirty="0">
                <a:solidFill>
                  <a:srgbClr val="FF0000"/>
                </a:solidFill>
                <a:latin typeface="Times New Roman" pitchFamily="18" charset="0"/>
                <a:cs typeface="Times New Roman" pitchFamily="18" charset="0"/>
              </a:rPr>
              <a:t> </a:t>
            </a:r>
            <a:r>
              <a:rPr lang="ru-RU" sz="1800" b="1" dirty="0" err="1">
                <a:solidFill>
                  <a:srgbClr val="FF0000"/>
                </a:solidFill>
                <a:latin typeface="Times New Roman" pitchFamily="18" charset="0"/>
                <a:cs typeface="Times New Roman" pitchFamily="18" charset="0"/>
              </a:rPr>
              <a:t>Мухаметъяр</a:t>
            </a:r>
            <a:r>
              <a:rPr lang="ru-RU" sz="1800" b="1" dirty="0">
                <a:solidFill>
                  <a:srgbClr val="FF0000"/>
                </a:solidFill>
                <a:latin typeface="Times New Roman" pitchFamily="18" charset="0"/>
                <a:cs typeface="Times New Roman" pitchFamily="18" charset="0"/>
              </a:rPr>
              <a:t> </a:t>
            </a:r>
            <a:r>
              <a:rPr lang="ru-RU" sz="1800" b="1" dirty="0" err="1">
                <a:solidFill>
                  <a:srgbClr val="FF0000"/>
                </a:solidFill>
                <a:latin typeface="Times New Roman" pitchFamily="18" charset="0"/>
                <a:cs typeface="Times New Roman" pitchFamily="18" charset="0"/>
              </a:rPr>
              <a:t>Галиевич</a:t>
            </a:r>
            <a:r>
              <a:rPr lang="ru-RU" sz="1800" b="1" dirty="0">
                <a:solidFill>
                  <a:srgbClr val="FF0000"/>
                </a:solidFill>
                <a:latin typeface="Times New Roman" pitchFamily="18" charset="0"/>
                <a:cs typeface="Times New Roman" pitchFamily="18" charset="0"/>
              </a:rPr>
              <a:t>.</a:t>
            </a:r>
            <a:endParaRPr lang="ru-RU" sz="18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595274" y="1571612"/>
            <a:ext cx="11144329" cy="5097472"/>
          </a:xfrm>
        </p:spPr>
        <p:txBody>
          <a:bodyPr/>
          <a:lstStyle/>
          <a:p>
            <a:pPr lvl="0" algn="just"/>
            <a:endParaRPr lang="en-US" sz="1800" dirty="0" smtClean="0">
              <a:latin typeface="Times New Roman" pitchFamily="18" charset="0"/>
              <a:cs typeface="Times New Roman" pitchFamily="18" charset="0"/>
            </a:endParaRPr>
          </a:p>
          <a:p>
            <a:pPr lvl="0" algn="just"/>
            <a:r>
              <a:rPr lang="ru-RU" sz="1800" dirty="0" err="1" smtClean="0">
                <a:latin typeface="Times New Roman" pitchFamily="18" charset="0"/>
                <a:cs typeface="Times New Roman" pitchFamily="18" charset="0"/>
              </a:rPr>
              <a:t>Галиев</a:t>
            </a:r>
            <a:r>
              <a:rPr lang="ru-RU" sz="1800" dirty="0" smtClean="0">
                <a:latin typeface="Times New Roman" pitchFamily="18" charset="0"/>
                <a:cs typeface="Times New Roman" pitchFamily="18" charset="0"/>
              </a:rPr>
              <a:t>  </a:t>
            </a:r>
            <a:r>
              <a:rPr lang="ru-RU" sz="1800" dirty="0" err="1">
                <a:latin typeface="Times New Roman" pitchFamily="18" charset="0"/>
                <a:cs typeface="Times New Roman" pitchFamily="18" charset="0"/>
              </a:rPr>
              <a:t>Мухаметъяр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Галиевич</a:t>
            </a:r>
            <a:r>
              <a:rPr lang="ru-RU" sz="1800" dirty="0">
                <a:latin typeface="Times New Roman" pitchFamily="18" charset="0"/>
                <a:cs typeface="Times New Roman" pitchFamily="18" charset="0"/>
              </a:rPr>
              <a:t> родился в деревне </a:t>
            </a:r>
            <a:r>
              <a:rPr lang="ru-RU" sz="1800" dirty="0" err="1">
                <a:latin typeface="Times New Roman" pitchFamily="18" charset="0"/>
                <a:cs typeface="Times New Roman" pitchFamily="18" charset="0"/>
              </a:rPr>
              <a:t>Еникей</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Чишма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Кызылюлдузского</a:t>
            </a:r>
            <a:r>
              <a:rPr lang="ru-RU" sz="1800" dirty="0">
                <a:latin typeface="Times New Roman" pitchFamily="18" charset="0"/>
                <a:cs typeface="Times New Roman" pitchFamily="18" charset="0"/>
              </a:rPr>
              <a:t> района в 1928 году. Семья была бедная, крестьянская. </a:t>
            </a:r>
            <a:r>
              <a:rPr lang="ru-RU" sz="1800" dirty="0" err="1">
                <a:latin typeface="Times New Roman" pitchFamily="18" charset="0"/>
                <a:cs typeface="Times New Roman" pitchFamily="18" charset="0"/>
              </a:rPr>
              <a:t>Мухаметъяр</a:t>
            </a:r>
            <a:r>
              <a:rPr lang="ru-RU" sz="1800" dirty="0">
                <a:latin typeface="Times New Roman" pitchFamily="18" charset="0"/>
                <a:cs typeface="Times New Roman" pitchFamily="18" charset="0"/>
              </a:rPr>
              <a:t> был младшим из восьми детей. Когда началась война, на фронт ушли два брата, которые не вернулись, погибли на фронте. </a:t>
            </a:r>
            <a:r>
              <a:rPr lang="ru-RU" sz="1800" dirty="0" err="1">
                <a:latin typeface="Times New Roman" pitchFamily="18" charset="0"/>
                <a:cs typeface="Times New Roman" pitchFamily="18" charset="0"/>
              </a:rPr>
              <a:t>Мухаметъяр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Галиевич</a:t>
            </a:r>
            <a:r>
              <a:rPr lang="ru-RU" sz="1800" dirty="0">
                <a:latin typeface="Times New Roman" pitchFamily="18" charset="0"/>
                <a:cs typeface="Times New Roman" pitchFamily="18" charset="0"/>
              </a:rPr>
              <a:t> закончил 4 класса школы, а в годы войны работал в Зверосовхозе, на ферме. Подростком выполнял всю взрослую работу, трудился с утра до ночи. Не хватало еды, отдыха, но дети всё равно работали наравне со взрослыми. О победе тоже узнал, находясь на ферме. После войны в 1947 году женился и пошёл служить в армию. После 5 лет службы вернулся в родные места. Вместе с женой воспитал трёх сыновей, один из которых уже умер.  В настоящее время </a:t>
            </a:r>
            <a:r>
              <a:rPr lang="ru-RU" sz="1800" dirty="0" err="1">
                <a:latin typeface="Times New Roman" pitchFamily="18" charset="0"/>
                <a:cs typeface="Times New Roman" pitchFamily="18" charset="0"/>
              </a:rPr>
              <a:t>Мухаметъяр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Галиевич</a:t>
            </a:r>
            <a:r>
              <a:rPr lang="ru-RU" sz="1800" dirty="0">
                <a:latin typeface="Times New Roman" pitchFamily="18" charset="0"/>
                <a:cs typeface="Times New Roman" pitchFamily="18" charset="0"/>
              </a:rPr>
              <a:t> проживает с одним из сыновей в пос. Зверосовхоза.</a:t>
            </a:r>
          </a:p>
          <a:p>
            <a:pPr lvl="0"/>
            <a:endParaRPr lang="ru-RU" sz="1200"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603" y="1285860"/>
            <a:ext cx="10915685" cy="5383224"/>
          </a:xfrm>
        </p:spPr>
        <p:txBody>
          <a:bodyPr/>
          <a:lstStyle/>
          <a:p>
            <a:pPr lvl="0" algn="ctr">
              <a:buNone/>
            </a:pPr>
            <a:r>
              <a:rPr lang="ru-RU" sz="1600" b="1" dirty="0">
                <a:solidFill>
                  <a:srgbClr val="FF0000"/>
                </a:solidFill>
                <a:latin typeface="Times New Roman" pitchFamily="18" charset="0"/>
                <a:cs typeface="Times New Roman" pitchFamily="18" charset="0"/>
              </a:rPr>
              <a:t>Гурьянова Александра </a:t>
            </a:r>
            <a:r>
              <a:rPr lang="ru-RU" sz="1600" b="1" dirty="0" err="1">
                <a:solidFill>
                  <a:srgbClr val="FF0000"/>
                </a:solidFill>
                <a:latin typeface="Times New Roman" pitchFamily="18" charset="0"/>
                <a:cs typeface="Times New Roman" pitchFamily="18" charset="0"/>
              </a:rPr>
              <a:t>Артемьевна</a:t>
            </a:r>
            <a:r>
              <a:rPr lang="ru-RU" sz="1600" b="1" dirty="0">
                <a:solidFill>
                  <a:srgbClr val="FF0000"/>
                </a:solidFill>
                <a:latin typeface="Times New Roman" pitchFamily="18" charset="0"/>
                <a:cs typeface="Times New Roman" pitchFamily="18" charset="0"/>
              </a:rPr>
              <a:t>.</a:t>
            </a:r>
            <a:endParaRPr lang="ru-RU" sz="1600" dirty="0">
              <a:solidFill>
                <a:srgbClr val="FF0000"/>
              </a:solidFill>
              <a:latin typeface="Times New Roman" pitchFamily="18" charset="0"/>
              <a:cs typeface="Times New Roman" pitchFamily="18" charset="0"/>
            </a:endParaRPr>
          </a:p>
        </p:txBody>
      </p:sp>
      <p:sp>
        <p:nvSpPr>
          <p:cNvPr id="4" name="Содержимое 3"/>
          <p:cNvSpPr txBox="1">
            <a:spLocks noGrp="1"/>
          </p:cNvSpPr>
          <p:nvPr>
            <p:ph idx="2"/>
          </p:nvPr>
        </p:nvSpPr>
        <p:spPr>
          <a:xfrm>
            <a:off x="523837" y="2060847"/>
            <a:ext cx="11058566" cy="4608237"/>
          </a:xfrm>
        </p:spPr>
        <p:txBody>
          <a:bodyPr/>
          <a:lstStyle/>
          <a:p>
            <a:pPr lvl="0" algn="just"/>
            <a:r>
              <a:rPr lang="ru-RU" sz="1600" dirty="0" err="1">
                <a:latin typeface="Times New Roman" pitchFamily="18" charset="0"/>
                <a:cs typeface="Times New Roman" pitchFamily="18" charset="0"/>
              </a:rPr>
              <a:t>Труженница</a:t>
            </a:r>
            <a:r>
              <a:rPr lang="ru-RU" sz="1600" dirty="0">
                <a:latin typeface="Times New Roman" pitchFamily="18" charset="0"/>
                <a:cs typeface="Times New Roman" pitchFamily="18" charset="0"/>
              </a:rPr>
              <a:t> тыла Гурьянова Александра </a:t>
            </a:r>
            <a:r>
              <a:rPr lang="ru-RU" sz="1600" dirty="0" err="1">
                <a:latin typeface="Times New Roman" pitchFamily="18" charset="0"/>
                <a:cs typeface="Times New Roman" pitchFamily="18" charset="0"/>
              </a:rPr>
              <a:t>Артемьевна</a:t>
            </a:r>
            <a:r>
              <a:rPr lang="ru-RU" sz="1600" dirty="0">
                <a:latin typeface="Times New Roman" pitchFamily="18" charset="0"/>
                <a:cs typeface="Times New Roman" pitchFamily="18" charset="0"/>
              </a:rPr>
              <a:t> родилась в </a:t>
            </a:r>
            <a:r>
              <a:rPr lang="ru-RU" sz="1600" dirty="0" err="1">
                <a:latin typeface="Times New Roman" pitchFamily="18" charset="0"/>
                <a:cs typeface="Times New Roman" pitchFamily="18" charset="0"/>
              </a:rPr>
              <a:t>Мамадышском</a:t>
            </a:r>
            <a:r>
              <a:rPr lang="ru-RU" sz="1600" dirty="0">
                <a:latin typeface="Times New Roman" pitchFamily="18" charset="0"/>
                <a:cs typeface="Times New Roman" pitchFamily="18" charset="0"/>
              </a:rPr>
              <a:t> районе в селе </a:t>
            </a:r>
            <a:r>
              <a:rPr lang="ru-RU" sz="1600" dirty="0" err="1">
                <a:latin typeface="Times New Roman" pitchFamily="18" charset="0"/>
                <a:cs typeface="Times New Roman" pitchFamily="18" charset="0"/>
              </a:rPr>
              <a:t>Дигитли</a:t>
            </a:r>
            <a:r>
              <a:rPr lang="ru-RU" sz="1600" dirty="0">
                <a:latin typeface="Times New Roman" pitchFamily="18" charset="0"/>
                <a:cs typeface="Times New Roman" pitchFamily="18" charset="0"/>
              </a:rPr>
              <a:t> 5 ноября 1930 года в крестьянской семье. Её родители работали в колхозе. Все приходилось делать вручную.  Детей в семье было пятеро. Александра -  четвёртый ребёнок в семье. Она закончила пять классов. Когда началась война ей было 11 лет. Во время войны работала в колхозе. Со слезами на глазах рассказывает о том, что время было очень тяжелое: голод, холод. Одеть было нечего. А еще очень тяжелый был труд на полях. На коровах пахали землю, сеяли вручную, следом тянули бороны, присыпая зерно. Хорошо помнит Александра </a:t>
            </a:r>
            <a:r>
              <a:rPr lang="ru-RU" sz="1600" dirty="0" err="1">
                <a:latin typeface="Times New Roman" pitchFamily="18" charset="0"/>
                <a:cs typeface="Times New Roman" pitchFamily="18" charset="0"/>
              </a:rPr>
              <a:t>Артемьевна</a:t>
            </a:r>
            <a:r>
              <a:rPr lang="ru-RU" sz="1600" dirty="0">
                <a:latin typeface="Times New Roman" pitchFamily="18" charset="0"/>
                <a:cs typeface="Times New Roman" pitchFamily="18" charset="0"/>
              </a:rPr>
              <a:t> день, когда село облетела радостная и долгожданная весть об окончании войны.  Александра </a:t>
            </a:r>
            <a:r>
              <a:rPr lang="ru-RU" sz="1600" dirty="0" err="1">
                <a:latin typeface="Times New Roman" pitchFamily="18" charset="0"/>
                <a:cs typeface="Times New Roman" pitchFamily="18" charset="0"/>
              </a:rPr>
              <a:t>Артемьевна</a:t>
            </a:r>
            <a:r>
              <a:rPr lang="ru-RU" sz="1600" dirty="0">
                <a:latin typeface="Times New Roman" pitchFamily="18" charset="0"/>
                <a:cs typeface="Times New Roman" pitchFamily="18" charset="0"/>
              </a:rPr>
              <a:t>  вспоминает: « Что тут началось!? Слёзы, крики радости, боли и страдания – всё перемешалось. Рыдали те, кто похоронил в войну своих родных и близких, смеялись и плакали одновременно». Поистине «радость со слезами на глазах».  Вышла замуж за Гурьянова Михаила Тимофеевича в 1955 году 12 января.  Вырастили они двух детей, дочь – Галина Михайловна  живёт в Ульяновске и работает бухгалтером, сын – Анатолий Михайлович работал в </a:t>
            </a:r>
            <a:r>
              <a:rPr lang="ru-RU" sz="1600" dirty="0" err="1">
                <a:latin typeface="Times New Roman" pitchFamily="18" charset="0"/>
                <a:cs typeface="Times New Roman" pitchFamily="18" charset="0"/>
              </a:rPr>
              <a:t>Зверосовхозской</a:t>
            </a:r>
            <a:r>
              <a:rPr lang="ru-RU" sz="1600" dirty="0">
                <a:latin typeface="Times New Roman" pitchFamily="18" charset="0"/>
                <a:cs typeface="Times New Roman" pitchFamily="18" charset="0"/>
              </a:rPr>
              <a:t> школе учителем ОБЖ. В настоящее время Гурьянова Александра </a:t>
            </a:r>
            <a:r>
              <a:rPr lang="ru-RU" sz="1600" dirty="0" err="1">
                <a:latin typeface="Times New Roman" pitchFamily="18" charset="0"/>
                <a:cs typeface="Times New Roman" pitchFamily="18" charset="0"/>
              </a:rPr>
              <a:t>Артемьевна</a:t>
            </a:r>
            <a:r>
              <a:rPr lang="ru-RU" sz="1600" dirty="0">
                <a:latin typeface="Times New Roman" pitchFamily="18" charset="0"/>
                <a:cs typeface="Times New Roman" pitchFamily="18" charset="0"/>
              </a:rPr>
              <a:t> проживает одна. Она инвалид </a:t>
            </a:r>
            <a:r>
              <a:rPr lang="en-US" sz="1600" dirty="0">
                <a:latin typeface="Times New Roman" pitchFamily="18" charset="0"/>
                <a:cs typeface="Times New Roman" pitchFamily="18" charset="0"/>
              </a:rPr>
              <a:t>l</a:t>
            </a:r>
            <a:r>
              <a:rPr lang="ru-RU" sz="1600" dirty="0">
                <a:latin typeface="Times New Roman" pitchFamily="18" charset="0"/>
                <a:cs typeface="Times New Roman" pitchFamily="18" charset="0"/>
              </a:rPr>
              <a:t> группы. Очень слаба здоровьем, а написать обо всём хотелось бы… Долгих лет жизни мы желаем Вам. Живите долго и счастливо. Вы этого заслужили.</a:t>
            </a:r>
          </a:p>
          <a:p>
            <a:pPr lvl="0" algn="just"/>
            <a:r>
              <a:rPr lang="ru-RU" sz="1600" dirty="0">
                <a:latin typeface="Times New Roman" pitchFamily="18" charset="0"/>
                <a:cs typeface="Times New Roman" pitchFamily="18" charset="0"/>
              </a:rPr>
              <a:t> </a:t>
            </a:r>
          </a:p>
          <a:p>
            <a:pPr lvl="0">
              <a:buNone/>
            </a:pPr>
            <a:endParaRPr lang="ru-RU" sz="1200"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166647" y="1071546"/>
            <a:ext cx="3929089" cy="5597538"/>
          </a:xfrm>
        </p:spPr>
        <p:txBody>
          <a:bodyPr/>
          <a:lstStyle/>
          <a:p>
            <a:pPr lvl="0">
              <a:buNone/>
            </a:pPr>
            <a:r>
              <a:rPr lang="ru-RU" sz="1600" b="1" dirty="0">
                <a:solidFill>
                  <a:srgbClr val="FF0000"/>
                </a:solidFill>
                <a:latin typeface="Times New Roman" pitchFamily="18" charset="0"/>
                <a:cs typeface="Times New Roman" pitchFamily="18" charset="0"/>
              </a:rPr>
              <a:t>Игнатьева  Анна </a:t>
            </a:r>
            <a:r>
              <a:rPr lang="ru-RU" sz="1600" b="1" dirty="0" err="1">
                <a:solidFill>
                  <a:srgbClr val="FF0000"/>
                </a:solidFill>
                <a:latin typeface="Times New Roman" pitchFamily="18" charset="0"/>
                <a:cs typeface="Times New Roman" pitchFamily="18" charset="0"/>
              </a:rPr>
              <a:t>Кузминична</a:t>
            </a:r>
            <a:r>
              <a:rPr lang="ru-RU" sz="1600" b="1" dirty="0">
                <a:solidFill>
                  <a:srgbClr val="FF0000"/>
                </a:solidFill>
                <a:latin typeface="Times New Roman" pitchFamily="18" charset="0"/>
                <a:cs typeface="Times New Roman" pitchFamily="18" charset="0"/>
              </a:rPr>
              <a:t>.</a:t>
            </a:r>
            <a:endParaRPr lang="ru-RU" sz="1600" dirty="0">
              <a:solidFill>
                <a:srgbClr val="FF0000"/>
              </a:solidFill>
              <a:latin typeface="Times New Roman" pitchFamily="18" charset="0"/>
              <a:cs typeface="Times New Roman" pitchFamily="18" charset="0"/>
            </a:endParaRPr>
          </a:p>
          <a:p>
            <a:pPr lvl="0">
              <a:buNone/>
            </a:pPr>
            <a:endParaRPr lang="ru-RU" sz="1600" dirty="0"/>
          </a:p>
        </p:txBody>
      </p:sp>
      <p:sp>
        <p:nvSpPr>
          <p:cNvPr id="4" name="Содержимое 3"/>
          <p:cNvSpPr txBox="1">
            <a:spLocks noGrp="1"/>
          </p:cNvSpPr>
          <p:nvPr>
            <p:ph idx="2"/>
          </p:nvPr>
        </p:nvSpPr>
        <p:spPr>
          <a:xfrm>
            <a:off x="3381356" y="1052739"/>
            <a:ext cx="8429684" cy="5616345"/>
          </a:xfrm>
        </p:spPr>
        <p:txBody>
          <a:bodyPr/>
          <a:lstStyle/>
          <a:p>
            <a:pPr lvl="0" algn="just"/>
            <a:r>
              <a:rPr lang="ru-RU" sz="1400" dirty="0">
                <a:latin typeface="Times New Roman" pitchFamily="18" charset="0"/>
                <a:cs typeface="Times New Roman" pitchFamily="18" charset="0"/>
              </a:rPr>
              <a:t>Игнатьева  (Усачева) Анна </a:t>
            </a:r>
            <a:r>
              <a:rPr lang="ru-RU" sz="1400" dirty="0" err="1">
                <a:latin typeface="Times New Roman" pitchFamily="18" charset="0"/>
                <a:cs typeface="Times New Roman" pitchFamily="18" charset="0"/>
              </a:rPr>
              <a:t>Кузминична</a:t>
            </a:r>
            <a:r>
              <a:rPr lang="ru-RU" sz="1400" dirty="0">
                <a:latin typeface="Times New Roman" pitchFamily="18" charset="0"/>
                <a:cs typeface="Times New Roman" pitchFamily="18" charset="0"/>
              </a:rPr>
              <a:t> родилась 3 сентября 1930 года в деревне </a:t>
            </a:r>
            <a:r>
              <a:rPr lang="ru-RU" sz="1400" dirty="0" err="1">
                <a:latin typeface="Times New Roman" pitchFamily="18" charset="0"/>
                <a:cs typeface="Times New Roman" pitchFamily="18" charset="0"/>
              </a:rPr>
              <a:t>Кулущи</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Татарской АССР. Мать, Мария Константиновна, 1907 года рождения, отец, </a:t>
            </a:r>
            <a:r>
              <a:rPr lang="ru-RU" sz="1400" dirty="0" err="1">
                <a:latin typeface="Times New Roman" pitchFamily="18" charset="0"/>
                <a:cs typeface="Times New Roman" pitchFamily="18" charset="0"/>
              </a:rPr>
              <a:t>Кузма</a:t>
            </a:r>
            <a:r>
              <a:rPr lang="ru-RU" sz="1400" dirty="0">
                <a:latin typeface="Times New Roman" pitchFamily="18" charset="0"/>
                <a:cs typeface="Times New Roman" pitchFamily="18" charset="0"/>
              </a:rPr>
              <a:t> Иванович, 1905 года рождения, воспитывали шестерых детей  в  любви и согласии. Было трудно, но благодаря трудолюбию родителей, в доме всегда было что поесть. Но война все перечеркнула. Отец одним из первых уходит на войну. С тяжестью в сердце оставлял свою большую семью: старшей Анне – 11лет, младшему Ивану -2 года. Он не знал что никогда больше их не увидит. Три письма получила жена : с Казани, с дороги и с места дисклокации. В последнем письме, которое написал  перед первым боем,  он сообщал , что здесь очень холодно и  невозможно согреться. Мама, Мария Константиновна, проводила не только мужа на войну, но и еще четырех своих братьев: Иван  в звании офицера погиб в Белоруссии, Василий и Егор пропали без вести, Николай вернулся  живым и работал в родном колхозе. Как и все дети, Анна стала помогать взрослым в колхозе и матери по дому. Работали везде, куда пошлют: на посевную, прополку, уборку урожая, на коровник. Руки , спина, ноги болели и ничего не чувствовали. Каждую минуту хотелось есть. Еле все подряд: крапиву весной, так называемую лепешку (из чего  только мать ее не  готовила) , гнилую картошку осенью… Только трупное мясо животных не ели в отличии  от других семей. Резкий запах шел из этих домов. Не то что кушать , дышать было невозможно.  То, что дети выжили, заслуга матери. Работала </a:t>
            </a:r>
            <a:r>
              <a:rPr lang="ru-RU" sz="1400" dirty="0" err="1">
                <a:latin typeface="Times New Roman" pitchFamily="18" charset="0"/>
                <a:cs typeface="Times New Roman" pitchFamily="18" charset="0"/>
              </a:rPr>
              <a:t>непокладая</a:t>
            </a:r>
            <a:r>
              <a:rPr lang="ru-RU" sz="1400" dirty="0">
                <a:latin typeface="Times New Roman" pitchFamily="18" charset="0"/>
                <a:cs typeface="Times New Roman" pitchFamily="18" charset="0"/>
              </a:rPr>
              <a:t>  рук, держала корову, последний кусок отдавала детям. Анна </a:t>
            </a:r>
            <a:r>
              <a:rPr lang="ru-RU" sz="1400" dirty="0" err="1">
                <a:latin typeface="Times New Roman" pitchFamily="18" charset="0"/>
                <a:cs typeface="Times New Roman" pitchFamily="18" charset="0"/>
              </a:rPr>
              <a:t>Кузминична</a:t>
            </a:r>
            <a:r>
              <a:rPr lang="ru-RU" sz="1400" dirty="0">
                <a:latin typeface="Times New Roman" pitchFamily="18" charset="0"/>
                <a:cs typeface="Times New Roman" pitchFamily="18" charset="0"/>
              </a:rPr>
              <a:t>  вспоминает  со слезами на глазах картину :  мать, вся опухшая, большая, страшная, лежит без движения на голой лавке. Казалось, что никогда не встанет.  Но , наверное, произошло чудо или смерть решила отступить , пожалев шестерых сирот… Любовь и уважение к своей  матери ее дети пронесут до конца ее жизни 1972 года. Анна </a:t>
            </a:r>
            <a:r>
              <a:rPr lang="ru-RU" sz="1400" dirty="0" err="1">
                <a:latin typeface="Times New Roman" pitchFamily="18" charset="0"/>
                <a:cs typeface="Times New Roman" pitchFamily="18" charset="0"/>
              </a:rPr>
              <a:t>Кузминична</a:t>
            </a:r>
            <a:r>
              <a:rPr lang="ru-RU" sz="1400" dirty="0">
                <a:latin typeface="Times New Roman" pitchFamily="18" charset="0"/>
                <a:cs typeface="Times New Roman" pitchFamily="18" charset="0"/>
              </a:rPr>
              <a:t>   закончила начальную школу в своей деревне, а семилетку закончила в деревне </a:t>
            </a:r>
            <a:r>
              <a:rPr lang="ru-RU" sz="1400" dirty="0" err="1">
                <a:latin typeface="Times New Roman" pitchFamily="18" charset="0"/>
                <a:cs typeface="Times New Roman" pitchFamily="18" charset="0"/>
              </a:rPr>
              <a:t>Катмыш</a:t>
            </a:r>
            <a:r>
              <a:rPr lang="ru-RU" sz="1400" dirty="0">
                <a:latin typeface="Times New Roman" pitchFamily="18" charset="0"/>
                <a:cs typeface="Times New Roman" pitchFamily="18" charset="0"/>
              </a:rPr>
              <a:t>.  В 1956 году вышла за своего деревенского парня Ивана Игнатьева  и сразу переехали  в зверосовхоз «</a:t>
            </a:r>
            <a:r>
              <a:rPr lang="ru-RU" sz="1400" dirty="0" err="1">
                <a:latin typeface="Times New Roman" pitchFamily="18" charset="0"/>
                <a:cs typeface="Times New Roman" pitchFamily="18" charset="0"/>
              </a:rPr>
              <a:t>Берсутский</a:t>
            </a:r>
            <a:r>
              <a:rPr lang="ru-RU" sz="1400" dirty="0">
                <a:latin typeface="Times New Roman" pitchFamily="18" charset="0"/>
                <a:cs typeface="Times New Roman" pitchFamily="18" charset="0"/>
              </a:rPr>
              <a:t>», где работали до выхода на пенсию на звероферме. 40 лет стажа. Воспитали и дали образование трем детям.  Сейчас проживает Анна </a:t>
            </a:r>
            <a:r>
              <a:rPr lang="ru-RU" sz="1400" dirty="0" err="1">
                <a:latin typeface="Times New Roman" pitchFamily="18" charset="0"/>
                <a:cs typeface="Times New Roman" pitchFamily="18" charset="0"/>
              </a:rPr>
              <a:t>Кузминична</a:t>
            </a:r>
            <a:r>
              <a:rPr lang="ru-RU" sz="1400" dirty="0">
                <a:latin typeface="Times New Roman" pitchFamily="18" charset="0"/>
                <a:cs typeface="Times New Roman" pitchFamily="18" charset="0"/>
              </a:rPr>
              <a:t> одна, у нее 5 внуков и 4 правнуков. Живет и молится , чтобы не было войны, не повторилось то время, когда нечего было есть, не получать похоронки на родных.</a:t>
            </a:r>
          </a:p>
          <a:p>
            <a:pPr lvl="0">
              <a:buNone/>
            </a:pPr>
            <a:endParaRPr lang="ru-RU" sz="1200" dirty="0"/>
          </a:p>
        </p:txBody>
      </p:sp>
      <p:pic>
        <p:nvPicPr>
          <p:cNvPr id="5" name="Рисунок 4" descr="E:\без фото\2015_03_21\документ_0002.jpg"/>
          <p:cNvPicPr>
            <a:picLocks noChangeAspect="1"/>
          </p:cNvPicPr>
          <p:nvPr/>
        </p:nvPicPr>
        <p:blipFill>
          <a:blip r:embed="rId2" cstate="print"/>
          <a:srcRect/>
          <a:stretch>
            <a:fillRect/>
          </a:stretch>
        </p:blipFill>
        <p:spPr>
          <a:xfrm>
            <a:off x="380960" y="1428736"/>
            <a:ext cx="2629256" cy="3381551"/>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602" y="1600200"/>
            <a:ext cx="11058561" cy="5068884"/>
          </a:xfrm>
        </p:spPr>
        <p:txBody>
          <a:bodyPr/>
          <a:lstStyle/>
          <a:p>
            <a:pPr lvl="0" algn="ctr">
              <a:buNone/>
            </a:pPr>
            <a:r>
              <a:rPr lang="ru-RU" sz="1600" b="1" dirty="0" err="1">
                <a:solidFill>
                  <a:srgbClr val="FF0000"/>
                </a:solidFill>
                <a:latin typeface="Times New Roman" pitchFamily="18" charset="0"/>
                <a:cs typeface="Times New Roman" pitchFamily="18" charset="0"/>
              </a:rPr>
              <a:t>Миличкина</a:t>
            </a:r>
            <a:r>
              <a:rPr lang="ru-RU" sz="1600" b="1" dirty="0">
                <a:solidFill>
                  <a:srgbClr val="FF0000"/>
                </a:solidFill>
                <a:latin typeface="Times New Roman" pitchFamily="18" charset="0"/>
                <a:cs typeface="Times New Roman" pitchFamily="18" charset="0"/>
              </a:rPr>
              <a:t> (Дудина) Александра Николаевна</a:t>
            </a:r>
          </a:p>
        </p:txBody>
      </p:sp>
      <p:sp>
        <p:nvSpPr>
          <p:cNvPr id="4" name="Содержимое 3"/>
          <p:cNvSpPr txBox="1">
            <a:spLocks noGrp="1"/>
          </p:cNvSpPr>
          <p:nvPr>
            <p:ph idx="2"/>
          </p:nvPr>
        </p:nvSpPr>
        <p:spPr>
          <a:xfrm>
            <a:off x="452399" y="1714488"/>
            <a:ext cx="11130004" cy="4954597"/>
          </a:xfrm>
        </p:spPr>
        <p:txBody>
          <a:bodyPr/>
          <a:lstStyle/>
          <a:p>
            <a:pPr lvl="0"/>
            <a:endParaRPr lang="ru-RU" sz="1200" dirty="0"/>
          </a:p>
          <a:p>
            <a:pPr lvl="0" algn="just">
              <a:buNone/>
            </a:pPr>
            <a:r>
              <a:rPr lang="en-US" sz="1200" dirty="0" smtClean="0"/>
              <a:t>         </a:t>
            </a:r>
            <a:r>
              <a:rPr lang="ru-RU" sz="1600" dirty="0" err="1" smtClean="0">
                <a:latin typeface="Times New Roman" pitchFamily="18" charset="0"/>
                <a:cs typeface="Times New Roman" pitchFamily="18" charset="0"/>
              </a:rPr>
              <a:t>Миличкина</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(Дудина) Александра Николаевна родилась в 1928 году в деревне Русские </a:t>
            </a:r>
            <a:r>
              <a:rPr lang="ru-RU" sz="1600" dirty="0" err="1">
                <a:latin typeface="Times New Roman" pitchFamily="18" charset="0"/>
                <a:cs typeface="Times New Roman" pitchFamily="18" charset="0"/>
              </a:rPr>
              <a:t>Сарсасы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Чистопольского</a:t>
            </a:r>
            <a:r>
              <a:rPr lang="ru-RU" sz="1600" dirty="0">
                <a:latin typeface="Times New Roman" pitchFamily="18" charset="0"/>
                <a:cs typeface="Times New Roman" pitchFamily="18" charset="0"/>
              </a:rPr>
              <a:t> района  Татарской АССР в  крестьянской семье.  Отец Николай Сергеевич участник финской войны, был ранен в ногу, комиссовали. Вместе с женой воспитывали трех </a:t>
            </a:r>
            <a:r>
              <a:rPr lang="ru-RU" sz="1600" dirty="0" err="1">
                <a:latin typeface="Times New Roman" pitchFamily="18" charset="0"/>
                <a:cs typeface="Times New Roman" pitchFamily="18" charset="0"/>
              </a:rPr>
              <a:t>детей.В</a:t>
            </a:r>
            <a:r>
              <a:rPr lang="ru-RU" sz="1600" dirty="0">
                <a:latin typeface="Times New Roman" pitchFamily="18" charset="0"/>
                <a:cs typeface="Times New Roman" pitchFamily="18" charset="0"/>
              </a:rPr>
              <a:t> 1935 год </a:t>
            </a:r>
            <a:r>
              <a:rPr lang="ru-RU" sz="1600" dirty="0" err="1">
                <a:latin typeface="Times New Roman" pitchFamily="18" charset="0"/>
                <a:cs typeface="Times New Roman" pitchFamily="18" charset="0"/>
              </a:rPr>
              <a:t>упереехали</a:t>
            </a:r>
            <a:r>
              <a:rPr lang="ru-RU" sz="1600" dirty="0">
                <a:latin typeface="Times New Roman" pitchFamily="18" charset="0"/>
                <a:cs typeface="Times New Roman" pitchFamily="18" charset="0"/>
              </a:rPr>
              <a:t> в </a:t>
            </a:r>
            <a:r>
              <a:rPr lang="ru-RU" sz="1600" dirty="0" err="1">
                <a:latin typeface="Times New Roman" pitchFamily="18" charset="0"/>
                <a:cs typeface="Times New Roman" pitchFamily="18" charset="0"/>
              </a:rPr>
              <a:t>Мамадышский</a:t>
            </a:r>
            <a:r>
              <a:rPr lang="ru-RU" sz="1600" dirty="0">
                <a:latin typeface="Times New Roman" pitchFamily="18" charset="0"/>
                <a:cs typeface="Times New Roman" pitchFamily="18" charset="0"/>
              </a:rPr>
              <a:t> район  зверосовхоз «</a:t>
            </a:r>
            <a:r>
              <a:rPr lang="ru-RU" sz="1600" dirty="0" err="1">
                <a:latin typeface="Times New Roman" pitchFamily="18" charset="0"/>
                <a:cs typeface="Times New Roman" pitchFamily="18" charset="0"/>
              </a:rPr>
              <a:t>Берсутский</a:t>
            </a:r>
            <a:r>
              <a:rPr lang="ru-RU" sz="1600" dirty="0">
                <a:latin typeface="Times New Roman" pitchFamily="18" charset="0"/>
                <a:cs typeface="Times New Roman" pitchFamily="18" charset="0"/>
              </a:rPr>
              <a:t>».  После объявления войны повестку получил брат Федор, мастер на все руки.  Вскоре пришла весть, что он попал в плен и </a:t>
            </a:r>
            <a:r>
              <a:rPr lang="ru-RU" sz="1600" dirty="0" err="1">
                <a:latin typeface="Times New Roman" pitchFamily="18" charset="0"/>
                <a:cs typeface="Times New Roman" pitchFamily="18" charset="0"/>
              </a:rPr>
              <a:t>умер.Где</a:t>
            </a:r>
            <a:r>
              <a:rPr lang="ru-RU" sz="1600" dirty="0">
                <a:latin typeface="Times New Roman" pitchFamily="18" charset="0"/>
                <a:cs typeface="Times New Roman" pitchFamily="18" charset="0"/>
              </a:rPr>
              <a:t> только не работала Александра Николаевна…  На полях , гоняли в деревню Омара ( там были поля совхоза) , на луга  на другом берегу Камы. Жили неделями. Руками горох собирали. Лошадей не было, поэтому все тяжелое таскали сами. Запомнился не тяжелый труд, а голод. 150 грамм хлеба  плюс каши немножко и это все на целый день.  Но молодость брала свое : вечерами гуляли, ходили в клуб. Влюблялись, целовались, страдали. Закончила 7 </a:t>
            </a:r>
            <a:r>
              <a:rPr lang="ru-RU" sz="1600" dirty="0" err="1">
                <a:latin typeface="Times New Roman" pitchFamily="18" charset="0"/>
                <a:cs typeface="Times New Roman" pitchFamily="18" charset="0"/>
              </a:rPr>
              <a:t>классов.В</a:t>
            </a:r>
            <a:r>
              <a:rPr lang="ru-RU" sz="1600" dirty="0">
                <a:latin typeface="Times New Roman" pitchFamily="18" charset="0"/>
                <a:cs typeface="Times New Roman" pitchFamily="18" charset="0"/>
              </a:rPr>
              <a:t> 1952 году </a:t>
            </a:r>
            <a:r>
              <a:rPr lang="ru-RU" sz="1600" dirty="0" err="1">
                <a:latin typeface="Times New Roman" pitchFamily="18" charset="0"/>
                <a:cs typeface="Times New Roman" pitchFamily="18" charset="0"/>
              </a:rPr>
              <a:t>выщла</a:t>
            </a:r>
            <a:r>
              <a:rPr lang="ru-RU" sz="1600" dirty="0">
                <a:latin typeface="Times New Roman" pitchFamily="18" charset="0"/>
                <a:cs typeface="Times New Roman" pitchFamily="18" charset="0"/>
              </a:rPr>
              <a:t> замуж за Александра Васильевича. Он работал бригадиром, а Александра     Николаевна  </a:t>
            </a:r>
            <a:r>
              <a:rPr lang="ru-RU" sz="1600" dirty="0" err="1">
                <a:latin typeface="Times New Roman" pitchFamily="18" charset="0"/>
                <a:cs typeface="Times New Roman" pitchFamily="18" charset="0"/>
              </a:rPr>
              <a:t>норководом</a:t>
            </a:r>
            <a:r>
              <a:rPr lang="ru-RU" sz="1600" dirty="0">
                <a:latin typeface="Times New Roman" pitchFamily="18" charset="0"/>
                <a:cs typeface="Times New Roman" pitchFamily="18" charset="0"/>
              </a:rPr>
              <a:t>.  Вырастили две пары близняшек-девочек. Дали образование им.  7 внуков и 5 правнуков на сегодня у Александры     Николаевны, которая живет сейчас у младшей дочери и радуется каждому дню и успеху своих детей, внуков и правнуков.</a:t>
            </a:r>
          </a:p>
          <a:p>
            <a:pPr lvl="0" algn="just"/>
            <a:r>
              <a:rPr lang="ru-RU" sz="1600" dirty="0">
                <a:latin typeface="Times New Roman" pitchFamily="18" charset="0"/>
                <a:cs typeface="Times New Roman" pitchFamily="18" charset="0"/>
              </a:rPr>
              <a:t> </a:t>
            </a:r>
          </a:p>
          <a:p>
            <a:pPr lvl="0"/>
            <a:endParaRPr lang="ru-RU" sz="12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3" name="Содержимое 3"/>
          <p:cNvSpPr txBox="1">
            <a:spLocks noGrp="1"/>
          </p:cNvSpPr>
          <p:nvPr>
            <p:ph idx="1"/>
          </p:nvPr>
        </p:nvSpPr>
        <p:spPr>
          <a:xfrm>
            <a:off x="3719733" y="1052739"/>
            <a:ext cx="8162745" cy="5616345"/>
          </a:xfrm>
        </p:spPr>
        <p:txBody>
          <a:bodyPr/>
          <a:lstStyle/>
          <a:p>
            <a:pPr lvl="0" algn="just"/>
            <a:r>
              <a:rPr lang="ru-RU" sz="1200" dirty="0"/>
              <a:t>Васина Анна Сергеевна родилась 3 января 1930 года в селе </a:t>
            </a:r>
            <a:r>
              <a:rPr lang="ru-RU" sz="1200" dirty="0" err="1"/>
              <a:t>Шумбут</a:t>
            </a:r>
            <a:r>
              <a:rPr lang="ru-RU" sz="1200" dirty="0"/>
              <a:t> </a:t>
            </a:r>
            <a:r>
              <a:rPr lang="ru-RU" sz="1200" dirty="0" err="1"/>
              <a:t>Кзыл</a:t>
            </a:r>
            <a:r>
              <a:rPr lang="ru-RU" sz="1200" dirty="0"/>
              <a:t> – </a:t>
            </a:r>
            <a:r>
              <a:rPr lang="ru-RU" sz="1200" dirty="0" err="1"/>
              <a:t>Юлдузского</a:t>
            </a:r>
            <a:r>
              <a:rPr lang="ru-RU" sz="1200" dirty="0"/>
              <a:t> района. Родители Рыжов Сергей Иванович и Пелагея Семеновна 1904 года рождения, были колхозниками. Летом 1939 года в селе бушевал пожар, выгорели почти полностью две улицы. Семья Рыжовых осталась без крова. К лету 1941 года только отстроили дом, как началась война. В первый же месяц войны отца призвали в ряды советской армии. По воспоминаниям Анны Сергеевны. Увезли отца в военкомат, а утром сказали солдаты пройдут по селу, на пристань села Берсут. Мы весь день ждали и только к вечеру они прошли строем. Выходить из строя было нельзя, только помахали руками. Больше отца мы не видели. Писем от него не было. Один раз слышали, что вроде был под Москвой. Откуда пришло сообщение, что пропал без вести не помнит. Запросы о нем никуда не посылали. После войны еще долго надеялись, что может, вернется, раз не было похоронки, но так и не дождались. У матери на руках осталось четверо детей. Анна была старшей. Время было очень трудное. Еды практически не было. Весной, когда садили картошку, на еду ее уже не оставалось. Ходили помогать соседям, которые давали продукты, чаще эту же картошку, так и жили. Картошку терли на терке, пекли лепешки. Весной на еду шла гнилая картошка, трава, трудно было голодно, но все выжили. Летом работали в колхозе: ходили на прополку, убирали сено, работали на току, </a:t>
            </a:r>
            <a:r>
              <a:rPr lang="ru-RU" sz="1200" dirty="0" err="1"/>
              <a:t>кантарили</a:t>
            </a:r>
            <a:r>
              <a:rPr lang="ru-RU" sz="1200" dirty="0"/>
              <a:t> мешки, скирдовали солому. В домашнем хозяйстве была коровка, овцы, благодаря этому и выжили. Анна Сергеевна вспоминает, что перед тем как идти на экзамен, зашла к соседке, та ее напоила молоком, так как дома не было ни крошки, так весь день и проходила. С пятнадцати лет уже работали на сенокосе. Выезжали на луга на несколько недель. Летом собирали ягоды, по два раза в день ходили. Эти ягоды мама в кузовках увозила в Чистополь, продавала и покупала одежду к школе. Один раз мама ушла с ягодами, приехал на лошади бригадир, спросил,  почему мать не на сенокосе, сказали, что ушла в Чистополь, он разозлился, зашел в огород и выдергал почти пол-огорода картошки. Всей семьей плакали, а ничего не поделаешь. И когда шла война и после нее немцев не боялись, уверены были, что не дойдут. Боялись дезертиров, как тогда говорили - беглых. Несколько раз видели солдат, когда ходили за малиной. Про одного знали, что пришел к матери, летом жил в лесу, зимой приходил домой, скрывался. После войны вышел, как будто с войны вернулся, так все жизнь и прожил. А про другого донесли. На него милиция устроила облаву, его поймали и расстреляли за деревней на капустном огороде. О том, что война закончилась, узнали из сообщения по радио, оно висело у сельсовета. Радовались. Ждали возвращения солдат. Пришло их мало. По воспоминаниям Анны Сергеевны с их улицы никто не вернулся. После войны еще долго было очень трудно и голодно.</a:t>
            </a:r>
          </a:p>
          <a:p>
            <a:pPr lvl="0">
              <a:buNone/>
            </a:pPr>
            <a:endParaRPr lang="ru-RU" dirty="0"/>
          </a:p>
        </p:txBody>
      </p:sp>
      <p:pic>
        <p:nvPicPr>
          <p:cNvPr id="4" name="Содержимое 4" descr="C:\Users\Ринат\Desktop\фото корупция\DSC06047.JPG"/>
          <p:cNvPicPr>
            <a:picLocks noGrp="1" noChangeAspect="1"/>
          </p:cNvPicPr>
          <p:nvPr>
            <p:ph idx="2"/>
          </p:nvPr>
        </p:nvPicPr>
        <p:blipFill>
          <a:blip r:embed="rId2" cstate="print"/>
          <a:srcRect/>
          <a:stretch>
            <a:fillRect/>
          </a:stretch>
        </p:blipFill>
        <p:spPr>
          <a:xfrm>
            <a:off x="335355" y="2000240"/>
            <a:ext cx="3542579" cy="2724903"/>
          </a:xfrm>
          <a:solidFill>
            <a:srgbClr val="EDEDED"/>
          </a:solidFill>
          <a:ln w="88897">
            <a:solidFill>
              <a:srgbClr val="FFFFFF"/>
            </a:solidFill>
            <a:prstDash val="solid"/>
            <a:miter/>
          </a:ln>
          <a:effectLst>
            <a:outerShdw dist="18004" dir="5400000" algn="tl">
              <a:srgbClr val="000000">
                <a:alpha val="40000"/>
              </a:srgbClr>
            </a:outerShdw>
          </a:effectLst>
        </p:spPr>
      </p:pic>
      <p:sp>
        <p:nvSpPr>
          <p:cNvPr id="5" name="Прямоугольник 5"/>
          <p:cNvSpPr/>
          <p:nvPr/>
        </p:nvSpPr>
        <p:spPr>
          <a:xfrm>
            <a:off x="809588" y="1357297"/>
            <a:ext cx="3270181" cy="338553"/>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600" b="1" i="0" u="none" strike="noStrike" kern="1200" cap="none" spc="0" baseline="0" dirty="0">
                <a:solidFill>
                  <a:srgbClr val="FF0000"/>
                </a:solidFill>
                <a:uFillTx/>
                <a:latin typeface="Times New Roman" pitchFamily="18" charset="0"/>
                <a:cs typeface="Times New Roman" pitchFamily="18" charset="0"/>
              </a:rPr>
              <a:t>Васина Анна Сергеевна</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09523" y="1142984"/>
            <a:ext cx="3986274" cy="5526100"/>
          </a:xfrm>
        </p:spPr>
        <p:txBody>
          <a:bodyPr/>
          <a:lstStyle/>
          <a:p>
            <a:pPr lvl="0" algn="ctr">
              <a:buNone/>
            </a:pPr>
            <a:r>
              <a:rPr lang="en-US" sz="1600" b="1" dirty="0" smtClean="0">
                <a:solidFill>
                  <a:srgbClr val="FF0000"/>
                </a:solidFill>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Наумова </a:t>
            </a:r>
            <a:r>
              <a:rPr lang="ru-RU" sz="1600" b="1" dirty="0">
                <a:solidFill>
                  <a:srgbClr val="FF0000"/>
                </a:solidFill>
                <a:latin typeface="Times New Roman" pitchFamily="18" charset="0"/>
                <a:cs typeface="Times New Roman" pitchFamily="18" charset="0"/>
              </a:rPr>
              <a:t>Валентина Семеновна.</a:t>
            </a:r>
            <a:endParaRPr lang="ru-RU" sz="1600" dirty="0">
              <a:solidFill>
                <a:srgbClr val="FF0000"/>
              </a:solidFill>
              <a:latin typeface="Times New Roman" pitchFamily="18" charset="0"/>
              <a:cs typeface="Times New Roman" pitchFamily="18" charset="0"/>
            </a:endParaRPr>
          </a:p>
          <a:p>
            <a:pPr lvl="0"/>
            <a:endParaRPr lang="ru-RU" sz="1600" dirty="0">
              <a:solidFill>
                <a:srgbClr val="FF0000"/>
              </a:solidFill>
            </a:endParaRPr>
          </a:p>
        </p:txBody>
      </p:sp>
      <p:sp>
        <p:nvSpPr>
          <p:cNvPr id="4" name="Содержимое 3"/>
          <p:cNvSpPr txBox="1">
            <a:spLocks noGrp="1"/>
          </p:cNvSpPr>
          <p:nvPr>
            <p:ph idx="2"/>
          </p:nvPr>
        </p:nvSpPr>
        <p:spPr>
          <a:xfrm>
            <a:off x="4079778" y="1285860"/>
            <a:ext cx="7502624" cy="5383224"/>
          </a:xfrm>
        </p:spPr>
        <p:txBody>
          <a:bodyPr/>
          <a:lstStyle/>
          <a:p>
            <a:pPr lvl="0" algn="just"/>
            <a:r>
              <a:rPr lang="ru-RU" sz="1200" dirty="0">
                <a:latin typeface="Times New Roman" pitchFamily="18" charset="0"/>
                <a:cs typeface="Times New Roman" pitchFamily="18" charset="0"/>
              </a:rPr>
              <a:t>Наумова Валентина Семеновна родилась 25 февраля 1929 года в селе Омары </a:t>
            </a:r>
            <a:r>
              <a:rPr lang="ru-RU" sz="1200" dirty="0" err="1">
                <a:latin typeface="Times New Roman" pitchFamily="18" charset="0"/>
                <a:cs typeface="Times New Roman" pitchFamily="18" charset="0"/>
              </a:rPr>
              <a:t>Мамадышского</a:t>
            </a:r>
            <a:r>
              <a:rPr lang="ru-RU" sz="1200" dirty="0">
                <a:latin typeface="Times New Roman" pitchFamily="18" charset="0"/>
                <a:cs typeface="Times New Roman" pitchFamily="18" charset="0"/>
              </a:rPr>
              <a:t> района. Отец, Семен Андреевич, имеющий от первого брака троих детей,  женился на Варваре Андреевне, в браке с которой родилось еще шестеро детей. Всего в семье росло 9 детей. В зверосовхоз переехали в 1931 году когда Валентине было 2 года, она была четвертым ребенком от второго брака. Родители работали в совхозе. Перед самой войной в 1940 году умирает отец. Мать жила в совхозе, умерла в 70-е годы. На войну ушли два старших брата Иван, который с фронта не вернулся, пропал без вести и Аркадий, который после войны остался жить в Латвии. Во время войны и после сильно голодали. По рассказам Валентины детям: «Имели корову, но молока не видели, молоко сдавали. Постоянно были какие-то налоги. Питания не было совсем. Глазами смотрели только, а не имели». Во время войны Валентине было 12 лет. Работала в полеводстве, затем на ферме. Во время войны в совхозе были эвакуированные, началось строительство, в основном </a:t>
            </a:r>
            <a:r>
              <a:rPr lang="ru-RU" sz="1200" dirty="0" err="1">
                <a:latin typeface="Times New Roman" pitchFamily="18" charset="0"/>
                <a:cs typeface="Times New Roman" pitchFamily="18" charset="0"/>
              </a:rPr>
              <a:t>бараков.Одевать</a:t>
            </a:r>
            <a:r>
              <a:rPr lang="ru-RU" sz="1200" dirty="0">
                <a:latin typeface="Times New Roman" pitchFamily="18" charset="0"/>
                <a:cs typeface="Times New Roman" pitchFamily="18" charset="0"/>
              </a:rPr>
              <a:t> было нечего. Однажды нашла тряпку, сшила себе юбку. Всего боялись, постоянно оглядывались, ждали кому принесут письмо-треугольник. Горя хлебнули полной ложкой, что война закончилась, даже не </a:t>
            </a:r>
            <a:r>
              <a:rPr lang="ru-RU" sz="1200" dirty="0" err="1">
                <a:latin typeface="Times New Roman" pitchFamily="18" charset="0"/>
                <a:cs typeface="Times New Roman" pitchFamily="18" charset="0"/>
              </a:rPr>
              <a:t>поняли.В</a:t>
            </a:r>
            <a:r>
              <a:rPr lang="ru-RU" sz="1200" dirty="0">
                <a:latin typeface="Times New Roman" pitchFamily="18" charset="0"/>
                <a:cs typeface="Times New Roman" pitchFamily="18" charset="0"/>
              </a:rPr>
              <a:t> 1952 году вышла замуж за Наумова Николая, вырастили трех дочерей. Муж умер. Проживает с дочерью Татьяной. Никого не </a:t>
            </a:r>
            <a:r>
              <a:rPr lang="ru-RU" sz="1200" dirty="0" err="1">
                <a:latin typeface="Times New Roman" pitchFamily="18" charset="0"/>
                <a:cs typeface="Times New Roman" pitchFamily="18" charset="0"/>
              </a:rPr>
              <a:t>узнает.Имеет</a:t>
            </a:r>
            <a:r>
              <a:rPr lang="ru-RU" sz="1200" dirty="0">
                <a:latin typeface="Times New Roman" pitchFamily="18" charset="0"/>
                <a:cs typeface="Times New Roman" pitchFamily="18" charset="0"/>
              </a:rPr>
              <a:t> награды:</a:t>
            </a:r>
          </a:p>
          <a:p>
            <a:pPr lvl="0" algn="just"/>
            <a:r>
              <a:rPr lang="ru-RU" sz="1200" dirty="0">
                <a:latin typeface="Times New Roman" pitchFamily="18" charset="0"/>
                <a:cs typeface="Times New Roman" pitchFamily="18" charset="0"/>
              </a:rPr>
              <a:t>Медаль «Ветеран труда»  ноябрь 1985 год</a:t>
            </a:r>
          </a:p>
          <a:p>
            <a:pPr lvl="0" algn="just"/>
            <a:r>
              <a:rPr lang="ru-RU" sz="1200" dirty="0">
                <a:latin typeface="Times New Roman" pitchFamily="18" charset="0"/>
                <a:cs typeface="Times New Roman" pitchFamily="18" charset="0"/>
              </a:rPr>
              <a:t>Медаль «За доблестный труд в Великой Отечественной войне»  июль 1995 год</a:t>
            </a:r>
          </a:p>
          <a:p>
            <a:pPr lvl="0" algn="just"/>
            <a:r>
              <a:rPr lang="ru-RU" sz="1200" dirty="0">
                <a:latin typeface="Times New Roman" pitchFamily="18" charset="0"/>
                <a:cs typeface="Times New Roman" pitchFamily="18" charset="0"/>
              </a:rPr>
              <a:t>Медаль «50 лет Победы в Великой Отечественной войне 1941-1945 </a:t>
            </a:r>
            <a:r>
              <a:rPr lang="ru-RU" sz="1200" dirty="0" err="1">
                <a:latin typeface="Times New Roman" pitchFamily="18" charset="0"/>
                <a:cs typeface="Times New Roman" pitchFamily="18" charset="0"/>
              </a:rPr>
              <a:t>гг</a:t>
            </a:r>
            <a:r>
              <a:rPr lang="ru-RU" sz="1200" dirty="0">
                <a:latin typeface="Times New Roman" pitchFamily="18" charset="0"/>
                <a:cs typeface="Times New Roman" pitchFamily="18" charset="0"/>
              </a:rPr>
              <a:t>»</a:t>
            </a:r>
          </a:p>
          <a:p>
            <a:pPr lvl="0" algn="just"/>
            <a:r>
              <a:rPr lang="ru-RU" sz="1200" dirty="0">
                <a:latin typeface="Times New Roman" pitchFamily="18" charset="0"/>
                <a:cs typeface="Times New Roman" pitchFamily="18" charset="0"/>
              </a:rPr>
              <a:t>Медаль «55 лет Победы в Великой Отечественной войне 1941-1945 </a:t>
            </a:r>
            <a:r>
              <a:rPr lang="ru-RU" sz="1200" dirty="0" err="1">
                <a:latin typeface="Times New Roman" pitchFamily="18" charset="0"/>
                <a:cs typeface="Times New Roman" pitchFamily="18" charset="0"/>
              </a:rPr>
              <a:t>гг</a:t>
            </a:r>
            <a:r>
              <a:rPr lang="ru-RU" sz="1200" dirty="0">
                <a:latin typeface="Times New Roman" pitchFamily="18" charset="0"/>
                <a:cs typeface="Times New Roman" pitchFamily="18" charset="0"/>
              </a:rPr>
              <a:t>»</a:t>
            </a:r>
          </a:p>
          <a:p>
            <a:pPr lvl="0" algn="just"/>
            <a:r>
              <a:rPr lang="ru-RU" sz="1200" dirty="0">
                <a:latin typeface="Times New Roman" pitchFamily="18" charset="0"/>
                <a:cs typeface="Times New Roman" pitchFamily="18" charset="0"/>
              </a:rPr>
              <a:t>Медаль «60 лет Победы в Великой Отечественной войне 1941-1945 </a:t>
            </a:r>
            <a:r>
              <a:rPr lang="ru-RU" sz="1200" dirty="0" err="1">
                <a:latin typeface="Times New Roman" pitchFamily="18" charset="0"/>
                <a:cs typeface="Times New Roman" pitchFamily="18" charset="0"/>
              </a:rPr>
              <a:t>гг</a:t>
            </a:r>
            <a:r>
              <a:rPr lang="ru-RU" sz="1200" dirty="0">
                <a:latin typeface="Times New Roman" pitchFamily="18" charset="0"/>
                <a:cs typeface="Times New Roman" pitchFamily="18" charset="0"/>
              </a:rPr>
              <a:t>»</a:t>
            </a:r>
          </a:p>
          <a:p>
            <a:pPr lvl="0"/>
            <a:endParaRPr lang="ru-RU" sz="1200" dirty="0"/>
          </a:p>
        </p:txBody>
      </p:sp>
      <p:pic>
        <p:nvPicPr>
          <p:cNvPr id="5" name="Рисунок 4" descr="E:\без фото\2015_03_21\документ_0003.jpg"/>
          <p:cNvPicPr>
            <a:picLocks noChangeAspect="1"/>
          </p:cNvPicPr>
          <p:nvPr/>
        </p:nvPicPr>
        <p:blipFill>
          <a:blip r:embed="rId2" cstate="print"/>
          <a:srcRect/>
          <a:stretch>
            <a:fillRect/>
          </a:stretch>
        </p:blipFill>
        <p:spPr>
          <a:xfrm>
            <a:off x="1309654" y="1571612"/>
            <a:ext cx="2376260" cy="3312368"/>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238084" y="1142984"/>
            <a:ext cx="3913703" cy="5526100"/>
          </a:xfrm>
        </p:spPr>
        <p:txBody>
          <a:bodyPr/>
          <a:lstStyle/>
          <a:p>
            <a:pPr lvl="0">
              <a:buNone/>
            </a:pPr>
            <a:r>
              <a:rPr lang="ru-RU" sz="1600" b="1" dirty="0">
                <a:solidFill>
                  <a:srgbClr val="FF0000"/>
                </a:solidFill>
                <a:latin typeface="Times New Roman" pitchFamily="18" charset="0"/>
                <a:cs typeface="Times New Roman" pitchFamily="18" charset="0"/>
              </a:rPr>
              <a:t>Романов Матвей Федорович</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3524233" y="1142984"/>
            <a:ext cx="8058170" cy="5526100"/>
          </a:xfrm>
        </p:spPr>
        <p:txBody>
          <a:bodyPr/>
          <a:lstStyle/>
          <a:p>
            <a:pPr lvl="0"/>
            <a:endParaRPr lang="ru-RU" sz="1200" dirty="0"/>
          </a:p>
          <a:p>
            <a:pPr lvl="0" algn="just"/>
            <a:r>
              <a:rPr lang="ru-RU" sz="1400" dirty="0">
                <a:latin typeface="Times New Roman" pitchFamily="18" charset="0"/>
                <a:cs typeface="Times New Roman" pitchFamily="18" charset="0"/>
              </a:rPr>
              <a:t>Романов Матвей Федорович родился в деревне Большой </a:t>
            </a:r>
            <a:r>
              <a:rPr lang="ru-RU" sz="1400" dirty="0" err="1">
                <a:latin typeface="Times New Roman" pitchFamily="18" charset="0"/>
                <a:cs typeface="Times New Roman" pitchFamily="18" charset="0"/>
              </a:rPr>
              <a:t>Арташ</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Кзыл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Юлдузского</a:t>
            </a:r>
            <a:r>
              <a:rPr lang="ru-RU" sz="1400" dirty="0">
                <a:latin typeface="Times New Roman" pitchFamily="18" charset="0"/>
                <a:cs typeface="Times New Roman" pitchFamily="18" charset="0"/>
              </a:rPr>
              <a:t> ( ныне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Татарской АССР в 1926 году в крестьянской семье.  Родители работали в колхозе. В семье четверо детей,  Матвей был третьим. Закончил 4 класса начальной школы. С детства дети помогали своим родителям дома и на ферме. Были приучены к любому крестьянскому </a:t>
            </a:r>
            <a:r>
              <a:rPr lang="ru-RU" sz="1400" dirty="0" err="1">
                <a:latin typeface="Times New Roman" pitchFamily="18" charset="0"/>
                <a:cs typeface="Times New Roman" pitchFamily="18" charset="0"/>
              </a:rPr>
              <a:t>труду.Когда</a:t>
            </a:r>
            <a:r>
              <a:rPr lang="ru-RU" sz="1400" dirty="0">
                <a:latin typeface="Times New Roman" pitchFamily="18" charset="0"/>
                <a:cs typeface="Times New Roman" pitchFamily="18" charset="0"/>
              </a:rPr>
              <a:t> началась война,  сразу призвали старшего Ваню, затем Семена. Оба погибли в начале войны. Род </a:t>
            </a:r>
            <a:r>
              <a:rPr lang="ru-RU" sz="1400" dirty="0" err="1">
                <a:latin typeface="Times New Roman" pitchFamily="18" charset="0"/>
                <a:cs typeface="Times New Roman" pitchFamily="18" charset="0"/>
              </a:rPr>
              <a:t>ители</a:t>
            </a:r>
            <a:r>
              <a:rPr lang="ru-RU" sz="1400" dirty="0">
                <a:latin typeface="Times New Roman" pitchFamily="18" charset="0"/>
                <a:cs typeface="Times New Roman" pitchFamily="18" charset="0"/>
              </a:rPr>
              <a:t> до последних своих дней не верили их </a:t>
            </a:r>
            <a:r>
              <a:rPr lang="ru-RU" sz="1400" dirty="0" err="1">
                <a:latin typeface="Times New Roman" pitchFamily="18" charset="0"/>
                <a:cs typeface="Times New Roman" pitchFamily="18" charset="0"/>
              </a:rPr>
              <a:t>смерти.С</a:t>
            </a:r>
            <a:r>
              <a:rPr lang="ru-RU" sz="1400" dirty="0">
                <a:latin typeface="Times New Roman" pitchFamily="18" charset="0"/>
                <a:cs typeface="Times New Roman" pitchFamily="18" charset="0"/>
              </a:rPr>
              <a:t>  первых дней войны работал в колхозе. Пахал землю, сажал, пас скотину. Выполнял любую работу. Недоедали. Помогало летом ягоды, грибы. Осенью  подмерзшую картошку, которую мать вкусно готовила.  До сих пор вкус стоит во рту. Казалось бы, сейчас чего только нет, но не  то. Может потому, что  голодно было, поэтому  все, что жевалось, было </a:t>
            </a:r>
            <a:r>
              <a:rPr lang="ru-RU" sz="1400" dirty="0" err="1">
                <a:latin typeface="Times New Roman" pitchFamily="18" charset="0"/>
                <a:cs typeface="Times New Roman" pitchFamily="18" charset="0"/>
              </a:rPr>
              <a:t>вкусно.В</a:t>
            </a:r>
            <a:r>
              <a:rPr lang="ru-RU" sz="1400" dirty="0">
                <a:latin typeface="Times New Roman" pitchFamily="18" charset="0"/>
                <a:cs typeface="Times New Roman" pitchFamily="18" charset="0"/>
              </a:rPr>
              <a:t> начале 1945 году  отправили вместе с другими деревенскими в Крым. Долго добирались. Грязные, вшивые,  голодные прибыли мы туда. Помогали везде и во всем. Было трудно, а где легко было. Победу встретили в г. Севастополе. Был военный парад. Все кричали «Ура!». От радости  плакали! Обнимались, вспоминали  погибших, радовались, что остались живыми. А потом восстанавливали, строили. Матвей работал плотником. Спасибо отцу за его уроки  и </a:t>
            </a:r>
            <a:r>
              <a:rPr lang="ru-RU" sz="1400" dirty="0" err="1">
                <a:latin typeface="Times New Roman" pitchFamily="18" charset="0"/>
                <a:cs typeface="Times New Roman" pitchFamily="18" charset="0"/>
              </a:rPr>
              <a:t>советы.Вскоре</a:t>
            </a:r>
            <a:r>
              <a:rPr lang="ru-RU" sz="1400" dirty="0">
                <a:latin typeface="Times New Roman" pitchFamily="18" charset="0"/>
                <a:cs typeface="Times New Roman" pitchFamily="18" charset="0"/>
              </a:rPr>
              <a:t> вернулся домой, где сразу же женился в 1954 году.  Работал с женой в колхозе. Вырастили 5 детей, дали образование.  Двое умерли, сын, как и сам Матвей Федорович, пенсионер. Живет после смерти жены у дочери с зятем в Зверосовхозе. Живут дружно, с уважением  относятся к ветерану Великой Отечественной войны, слушая его рассказы о прошлом.</a:t>
            </a:r>
          </a:p>
          <a:p>
            <a:pPr lvl="0" algn="just"/>
            <a:endParaRPr lang="ru-RU" sz="1400" dirty="0">
              <a:latin typeface="Times New Roman" pitchFamily="18" charset="0"/>
              <a:cs typeface="Times New Roman" pitchFamily="18" charset="0"/>
            </a:endParaRPr>
          </a:p>
        </p:txBody>
      </p:sp>
      <p:pic>
        <p:nvPicPr>
          <p:cNvPr id="5" name="Рисунок 4" descr="E:\без фото\2015_03_21\документ_0001.jpg"/>
          <p:cNvPicPr>
            <a:picLocks noChangeAspect="1"/>
          </p:cNvPicPr>
          <p:nvPr/>
        </p:nvPicPr>
        <p:blipFill>
          <a:blip r:embed="rId2" cstate="print"/>
          <a:srcRect/>
          <a:stretch>
            <a:fillRect/>
          </a:stretch>
        </p:blipFill>
        <p:spPr>
          <a:xfrm>
            <a:off x="523836" y="1500174"/>
            <a:ext cx="2500330" cy="3359809"/>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603" y="1071546"/>
            <a:ext cx="11415751" cy="5597538"/>
          </a:xfrm>
        </p:spPr>
        <p:txBody>
          <a:bodyPr/>
          <a:lstStyle/>
          <a:p>
            <a:pPr lvl="0" algn="ctr">
              <a:buNone/>
            </a:pPr>
            <a:r>
              <a:rPr lang="ru-RU" sz="1600" b="1" dirty="0">
                <a:solidFill>
                  <a:srgbClr val="FF0000"/>
                </a:solidFill>
                <a:latin typeface="Times New Roman" pitchFamily="18" charset="0"/>
                <a:cs typeface="Times New Roman" pitchFamily="18" charset="0"/>
              </a:rPr>
              <a:t>Рыжова Мария Петровна</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0" y="1357299"/>
            <a:ext cx="11739602" cy="5311786"/>
          </a:xfrm>
        </p:spPr>
        <p:txBody>
          <a:bodyPr/>
          <a:lstStyle/>
          <a:p>
            <a:pPr lvl="0" algn="just"/>
            <a:r>
              <a:rPr lang="ru-RU" sz="1400" dirty="0">
                <a:latin typeface="Times New Roman" pitchFamily="18" charset="0"/>
                <a:cs typeface="Times New Roman" pitchFamily="18" charset="0"/>
              </a:rPr>
              <a:t>Рыжова Мария Петровна родилась 30 марта 1930 года в селе </a:t>
            </a:r>
            <a:r>
              <a:rPr lang="ru-RU" sz="1400" dirty="0" err="1">
                <a:latin typeface="Times New Roman" pitchFamily="18" charset="0"/>
                <a:cs typeface="Times New Roman" pitchFamily="18" charset="0"/>
              </a:rPr>
              <a:t>Урманчеево</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Татарской АССР в семье крестьян. У родителей было трое детей, она - средняя дочь. В школе она проучилась всего один год. Детство было трудным: недоедали, недосыпали. Особенно тяжело пришлось в годы войны. В то время все испытывали голод, так как всё выращенное - картофель, овощи, а также мясо – всё уходило на фронт, а для пропитания  семьи оставалась самая малость. В войну старались жить дружно, помогали друг другу, выручали, когда уж совсем было плохо и трудно. Жили, конечно, очень плохо, продукты все отправляли на фронт для наших солдат, но все знали, что это нужно для  защитников Родины. Несмотря на тяжелые условия, в которых жили дети - голод, холод - им приходилось вставать чуть свет, идти помогать своим мамам, сестрам, бабушкам, дедушкам. Они, дети, понимали, что без их помощи в тылу просто не обойтись. Летом работали со всеми подростками на огороде, сенокосе, осенью собирали колоски. Весной  ходили на картофельное поле и перекапывали его. Было большим счастьем, если находили мороженую картошку, из которой пекли лепёшки. По мере сил помогали взрослым.      Всю свою жизнь Мария Петровна проработала разнорабочей. С 1968 года она работала в </a:t>
            </a:r>
            <a:r>
              <a:rPr lang="ru-RU" sz="1400" dirty="0" err="1">
                <a:latin typeface="Times New Roman" pitchFamily="18" charset="0"/>
                <a:cs typeface="Times New Roman" pitchFamily="18" charset="0"/>
              </a:rPr>
              <a:t>ОРСе</a:t>
            </a:r>
            <a:r>
              <a:rPr lang="ru-RU" sz="1400" dirty="0">
                <a:latin typeface="Times New Roman" pitchFamily="18" charset="0"/>
                <a:cs typeface="Times New Roman" pitchFamily="18" charset="0"/>
              </a:rPr>
              <a:t> Камского леспромхоза. Трудилась там, пока не вышла на пенсию.      В 1963 году вышла замуж за Костина Ивана Тимофеевича. В браке появились двое детей – Валерий и Марина. Дочь работает в Доме культуры посёлка Зверосовхоза техническим работником. Является главной опорой в жизни для своей престарелой матери.       В настоящее время Мария Петровна живёт с дочерью Мариной. Благодарна судьбе за свою спокойную старость. Не любит вспоминать о военном времени, на которое пришлось её тяжёлое детство. Считает, что самое главное в жизни – это здоровье близких и мирное небо над головой.        «Советские люди напрягали все силы для спасения Родины и ее независимости, и добились победы. Но эта победа была завоевана ценой огромных жертв. Сколько матерей не дождались своих сыновей! Сколько жен не дождались своих мужей! Сколько сирот осталось на нашей Земле!.. То было тяжелое для нашей Родины время. Путь к победе был трудным и долгим. Она досталась ценой огромных жертв и материальных потерь. Во имя победы погибло 20 миллионов наших соотечественников. Советский народ проявил массовый героизм на фронте и в тылу. Мир не должен забывать ужасы войны, разруху, страдания и смерть миллионов. Это было бы преступлением перед будущим. Мы должны помнить о войне, о героизме и мужестве прошедших ее людей!» - говорит тыловик, еле сдерживая слёзы.</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238085" y="1071546"/>
            <a:ext cx="3697676" cy="5597538"/>
          </a:xfrm>
        </p:spPr>
        <p:txBody>
          <a:bodyPr/>
          <a:lstStyle/>
          <a:p>
            <a:pPr lvl="0">
              <a:buNone/>
            </a:pPr>
            <a:r>
              <a:rPr lang="tt-RU" sz="1600" b="1" dirty="0">
                <a:solidFill>
                  <a:srgbClr val="FF0000"/>
                </a:solidFill>
              </a:rPr>
              <a:t>Сафина Каусария Гасимовна</a:t>
            </a:r>
            <a:endParaRPr lang="ru-RU" sz="1600" dirty="0">
              <a:solidFill>
                <a:srgbClr val="FF0000"/>
              </a:solidFill>
            </a:endParaRPr>
          </a:p>
          <a:p>
            <a:pPr lvl="0"/>
            <a:endParaRPr lang="ru-RU" dirty="0"/>
          </a:p>
        </p:txBody>
      </p:sp>
      <p:sp>
        <p:nvSpPr>
          <p:cNvPr id="4" name="Содержимое 3"/>
          <p:cNvSpPr txBox="1">
            <a:spLocks noGrp="1"/>
          </p:cNvSpPr>
          <p:nvPr>
            <p:ph idx="2"/>
          </p:nvPr>
        </p:nvSpPr>
        <p:spPr>
          <a:xfrm>
            <a:off x="3309918" y="1071546"/>
            <a:ext cx="8272484" cy="5597538"/>
          </a:xfrm>
        </p:spPr>
        <p:txBody>
          <a:bodyPr/>
          <a:lstStyle/>
          <a:p>
            <a:pPr lvl="0" algn="just"/>
            <a:r>
              <a:rPr lang="tt-RU" sz="1400" dirty="0">
                <a:latin typeface="Times New Roman" pitchFamily="18" charset="0"/>
                <a:cs typeface="Times New Roman" pitchFamily="18" charset="0"/>
              </a:rPr>
              <a:t>Сафина Каусария Гасимовна родилась 20-го  августа 1930 года в деревне Нижние Кыерлы  Мамадышского  </a:t>
            </a:r>
            <a:r>
              <a:rPr lang="ru-RU" sz="1400" dirty="0">
                <a:latin typeface="Times New Roman" pitchFamily="18" charset="0"/>
                <a:cs typeface="Times New Roman" pitchFamily="18" charset="0"/>
              </a:rPr>
              <a:t>района  ТАССР.  </a:t>
            </a:r>
            <a:r>
              <a:rPr lang="tt-RU" sz="1400" dirty="0">
                <a:latin typeface="Times New Roman" pitchFamily="18" charset="0"/>
                <a:cs typeface="Times New Roman" pitchFamily="18" charset="0"/>
              </a:rPr>
              <a:t>Р</a:t>
            </a:r>
            <a:r>
              <a:rPr lang="ru-RU" sz="1400" dirty="0" err="1">
                <a:latin typeface="Times New Roman" pitchFamily="18" charset="0"/>
                <a:cs typeface="Times New Roman" pitchFamily="18" charset="0"/>
              </a:rPr>
              <a:t>одители</a:t>
            </a:r>
            <a:r>
              <a:rPr lang="ru-RU" sz="1400" dirty="0">
                <a:latin typeface="Times New Roman" pitchFamily="18" charset="0"/>
                <a:cs typeface="Times New Roman" pitchFamily="18" charset="0"/>
              </a:rPr>
              <a:t> – </a:t>
            </a:r>
            <a:r>
              <a:rPr lang="ru-RU" sz="1400" dirty="0" err="1">
                <a:latin typeface="Times New Roman" pitchFamily="18" charset="0"/>
                <a:cs typeface="Times New Roman" pitchFamily="18" charset="0"/>
              </a:rPr>
              <a:t>Нагима</a:t>
            </a:r>
            <a:r>
              <a:rPr lang="ru-RU" sz="1400" dirty="0">
                <a:latin typeface="Times New Roman" pitchFamily="18" charset="0"/>
                <a:cs typeface="Times New Roman" pitchFamily="18" charset="0"/>
              </a:rPr>
              <a:t>  и Гасим  </a:t>
            </a:r>
            <a:r>
              <a:rPr lang="ru-RU" sz="1400" dirty="0" err="1">
                <a:latin typeface="Times New Roman" pitchFamily="18" charset="0"/>
                <a:cs typeface="Times New Roman" pitchFamily="18" charset="0"/>
              </a:rPr>
              <a:t>Сайфутдиновы</a:t>
            </a:r>
            <a:r>
              <a:rPr lang="ru-RU" sz="1400" dirty="0">
                <a:latin typeface="Times New Roman" pitchFamily="18" charset="0"/>
                <a:cs typeface="Times New Roman" pitchFamily="18" charset="0"/>
              </a:rPr>
              <a:t> – были  середняками. Семья  была  многодетной. У них  родились  семеро  детей. Из  них  пятеро  умерли. Остались  две  дочери – </a:t>
            </a:r>
            <a:r>
              <a:rPr lang="ru-RU" sz="1400" dirty="0" err="1">
                <a:latin typeface="Times New Roman" pitchFamily="18" charset="0"/>
                <a:cs typeface="Times New Roman" pitchFamily="18" charset="0"/>
              </a:rPr>
              <a:t>Каусария</a:t>
            </a:r>
            <a:r>
              <a:rPr lang="ru-RU" sz="1400" dirty="0">
                <a:latin typeface="Times New Roman" pitchFamily="18" charset="0"/>
                <a:cs typeface="Times New Roman" pitchFamily="18" charset="0"/>
              </a:rPr>
              <a:t>  и старшая  сестра  </a:t>
            </a:r>
            <a:r>
              <a:rPr lang="ru-RU" sz="1400" dirty="0" err="1">
                <a:latin typeface="Times New Roman" pitchFamily="18" charset="0"/>
                <a:cs typeface="Times New Roman" pitchFamily="18" charset="0"/>
              </a:rPr>
              <a:t>Зуария</a:t>
            </a:r>
            <a:r>
              <a:rPr lang="ru-RU" sz="1400" dirty="0">
                <a:latin typeface="Times New Roman" pitchFamily="18" charset="0"/>
                <a:cs typeface="Times New Roman" pitchFamily="18" charset="0"/>
              </a:rPr>
              <a:t>.  В те  времена, если  в  семье родится  сын, давали  паевые  земли. Поэтому  у  них  земли  было  достаточно  много. Если  земли  есть – крестьянин сыт. Много  скотины держали.  </a:t>
            </a:r>
            <a:r>
              <a:rPr lang="ru-RU" sz="1400" dirty="0" err="1">
                <a:latin typeface="Times New Roman" pitchFamily="18" charset="0"/>
                <a:cs typeface="Times New Roman" pitchFamily="18" charset="0"/>
              </a:rPr>
              <a:t>Каусария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апа</a:t>
            </a:r>
            <a:r>
              <a:rPr lang="ru-RU" sz="1400" dirty="0">
                <a:latin typeface="Times New Roman" pitchFamily="18" charset="0"/>
                <a:cs typeface="Times New Roman" pitchFamily="18" charset="0"/>
              </a:rPr>
              <a:t>  окончила  шесть  классов. Начальное  образование  она  получила  в  своей  деревне. Тогда  в  первый  класс  принимали  с  восьми  лет.  А  в 5 -6 –</a:t>
            </a:r>
            <a:r>
              <a:rPr lang="ru-RU" sz="1400" dirty="0" err="1">
                <a:latin typeface="Times New Roman" pitchFamily="18" charset="0"/>
                <a:cs typeface="Times New Roman" pitchFamily="18" charset="0"/>
              </a:rPr>
              <a:t>ом</a:t>
            </a:r>
            <a:r>
              <a:rPr lang="ru-RU" sz="1400" dirty="0">
                <a:latin typeface="Times New Roman" pitchFamily="18" charset="0"/>
                <a:cs typeface="Times New Roman" pitchFamily="18" charset="0"/>
              </a:rPr>
              <a:t>   классах  она училась  в  </a:t>
            </a:r>
            <a:r>
              <a:rPr lang="ru-RU" sz="1400" dirty="0" err="1">
                <a:latin typeface="Times New Roman" pitchFamily="18" charset="0"/>
                <a:cs typeface="Times New Roman" pitchFamily="18" charset="0"/>
              </a:rPr>
              <a:t>Катмышской</a:t>
            </a:r>
            <a:r>
              <a:rPr lang="ru-RU" sz="1400" dirty="0">
                <a:latin typeface="Times New Roman" pitchFamily="18" charset="0"/>
                <a:cs typeface="Times New Roman" pitchFamily="18" charset="0"/>
              </a:rPr>
              <a:t>  школе. Военные  годы  были  очень  тяжёлыми, не  хватало  рабочих  рук. И  дети  наряду  со  взрослыми  работали  в  лесу:  рубили  лес. Ей  было  14 лет. Маленькие  лесорубы  успевали  ещё  приготовить  печёную  картошку  для  рабочих. Рабочие  их  нахваливали  и  говорили, что  эти  девчонки   не  пропадут с  голоду. Радостную  весть  - Победу -45-го – она  услышала  на  улице, когда  шла домой  с  работы. Тогда  на  улице  было  радио: передавали  новости  дня. Все  радовались, плакали, обнимали  друг  друга. С  1952  года  она  работает  в Зверосовхозе. Была  разнорабочей. Они  пахали землю  на коровах. Возили  молоко  до  </a:t>
            </a:r>
            <a:r>
              <a:rPr lang="ru-RU" sz="1400" dirty="0" err="1">
                <a:latin typeface="Times New Roman" pitchFamily="18" charset="0"/>
                <a:cs typeface="Times New Roman" pitchFamily="18" charset="0"/>
              </a:rPr>
              <a:t>Шумбута</a:t>
            </a:r>
            <a:r>
              <a:rPr lang="ru-RU" sz="1400" dirty="0">
                <a:latin typeface="Times New Roman" pitchFamily="18" charset="0"/>
                <a:cs typeface="Times New Roman" pitchFamily="18" charset="0"/>
              </a:rPr>
              <a:t>  на  лошади.   В 1953  году  </a:t>
            </a:r>
            <a:r>
              <a:rPr lang="ru-RU" sz="1400" dirty="0" err="1">
                <a:latin typeface="Times New Roman" pitchFamily="18" charset="0"/>
                <a:cs typeface="Times New Roman" pitchFamily="18" charset="0"/>
              </a:rPr>
              <a:t>Каусария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апа</a:t>
            </a:r>
            <a:r>
              <a:rPr lang="ru-RU" sz="1400" dirty="0">
                <a:latin typeface="Times New Roman" pitchFamily="18" charset="0"/>
                <a:cs typeface="Times New Roman" pitchFamily="18" charset="0"/>
              </a:rPr>
              <a:t>  вышла  замуж  за  Малика  Сафина. Он  был  первым  водителем   посёлка. Они  жили  и работали  в  Камском  леспромхозе. </a:t>
            </a:r>
            <a:r>
              <a:rPr lang="ru-RU" sz="1400" dirty="0" err="1">
                <a:latin typeface="Times New Roman" pitchFamily="18" charset="0"/>
                <a:cs typeface="Times New Roman" pitchFamily="18" charset="0"/>
              </a:rPr>
              <a:t>Каусария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апа</a:t>
            </a:r>
            <a:r>
              <a:rPr lang="ru-RU" sz="1400" dirty="0">
                <a:latin typeface="Times New Roman" pitchFamily="18" charset="0"/>
                <a:cs typeface="Times New Roman" pitchFamily="18" charset="0"/>
              </a:rPr>
              <a:t>  работала  в  тарном  цеху. Была  передовиком производства. Награждена  Почётными  грамотами, медалями, ценными  подарками. Четыре  года  работала  завхозом  в  детском  саду  Камского леспромхоза. А потом  она  возвращается  заново  в прежнюю работу. </a:t>
            </a:r>
            <a:r>
              <a:rPr lang="tt-RU" sz="1400" dirty="0">
                <a:latin typeface="Times New Roman" pitchFamily="18" charset="0"/>
                <a:cs typeface="Times New Roman" pitchFamily="18" charset="0"/>
              </a:rPr>
              <a:t> </a:t>
            </a:r>
            <a:r>
              <a:rPr lang="ru-RU" sz="1400" dirty="0">
                <a:latin typeface="Times New Roman" pitchFamily="18" charset="0"/>
                <a:cs typeface="Times New Roman" pitchFamily="18" charset="0"/>
              </a:rPr>
              <a:t>Они  вырастили  троих  детей.  Старший  сын  живёт  в  городе  Красноярске, средний - в посёлке, а дочь  работает  медсестрой  в  республиканской  клинической  больнице.</a:t>
            </a:r>
          </a:p>
          <a:p>
            <a:pPr lvl="0"/>
            <a:endParaRPr lang="ru-RU" sz="1200" dirty="0"/>
          </a:p>
        </p:txBody>
      </p:sp>
      <p:pic>
        <p:nvPicPr>
          <p:cNvPr id="5" name="Рисунок 4" descr="E:\без фото\2015_03_21\документ_0005.jpg"/>
          <p:cNvPicPr>
            <a:picLocks noChangeAspect="1"/>
          </p:cNvPicPr>
          <p:nvPr/>
        </p:nvPicPr>
        <p:blipFill>
          <a:blip r:embed="rId2" cstate="print"/>
          <a:srcRect/>
          <a:stretch>
            <a:fillRect/>
          </a:stretch>
        </p:blipFill>
        <p:spPr>
          <a:xfrm>
            <a:off x="309522" y="1500174"/>
            <a:ext cx="2638428" cy="3298030"/>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name="Slide43">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0" y="1071546"/>
            <a:ext cx="11739601" cy="5597538"/>
          </a:xfrm>
        </p:spPr>
        <p:txBody>
          <a:bodyPr/>
          <a:lstStyle/>
          <a:p>
            <a:pPr lvl="0" algn="ctr">
              <a:buNone/>
            </a:pPr>
            <a:r>
              <a:rPr lang="ru-RU" sz="1600" b="1" dirty="0" err="1">
                <a:solidFill>
                  <a:srgbClr val="FF0000"/>
                </a:solidFill>
                <a:latin typeface="Times New Roman" pitchFamily="18" charset="0"/>
                <a:cs typeface="Times New Roman" pitchFamily="18" charset="0"/>
              </a:rPr>
              <a:t>Сибгатуллина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Минзифа</a:t>
            </a:r>
            <a:r>
              <a:rPr lang="ru-RU" sz="1600" b="1" dirty="0">
                <a:solidFill>
                  <a:srgbClr val="FF0000"/>
                </a:solidFill>
                <a:latin typeface="Times New Roman" pitchFamily="18" charset="0"/>
                <a:cs typeface="Times New Roman" pitchFamily="18" charset="0"/>
              </a:rPr>
              <a:t> </a:t>
            </a:r>
            <a:r>
              <a:rPr lang="ru-RU" sz="1600" b="1" dirty="0" err="1" smtClean="0">
                <a:solidFill>
                  <a:srgbClr val="FF0000"/>
                </a:solidFill>
                <a:latin typeface="Times New Roman" pitchFamily="18" charset="0"/>
                <a:cs typeface="Times New Roman" pitchFamily="18" charset="0"/>
              </a:rPr>
              <a:t>Фаттаховна</a:t>
            </a:r>
            <a:endParaRPr lang="ru-RU" sz="1600" dirty="0">
              <a:solidFill>
                <a:srgbClr val="FF0000"/>
              </a:solidFill>
              <a:latin typeface="Times New Roman" pitchFamily="18" charset="0"/>
              <a:cs typeface="Times New Roman" pitchFamily="18" charset="0"/>
            </a:endParaRPr>
          </a:p>
          <a:p>
            <a:pPr lvl="0" algn="ctr"/>
            <a:endParaRPr lang="ru-RU" dirty="0">
              <a:latin typeface="Times New Roman" pitchFamily="18" charset="0"/>
              <a:cs typeface="Times New Roman" pitchFamily="18" charset="0"/>
            </a:endParaRPr>
          </a:p>
        </p:txBody>
      </p:sp>
      <p:sp>
        <p:nvSpPr>
          <p:cNvPr id="4" name="Содержимое 3"/>
          <p:cNvSpPr txBox="1">
            <a:spLocks noGrp="1"/>
          </p:cNvSpPr>
          <p:nvPr>
            <p:ph idx="2"/>
          </p:nvPr>
        </p:nvSpPr>
        <p:spPr>
          <a:xfrm>
            <a:off x="0" y="1428736"/>
            <a:ext cx="11882478" cy="5240348"/>
          </a:xfrm>
        </p:spPr>
        <p:txBody>
          <a:bodyPr/>
          <a:lstStyle/>
          <a:p>
            <a:pPr lvl="0" algn="just"/>
            <a:r>
              <a:rPr lang="ru-RU" sz="1200" dirty="0" err="1">
                <a:latin typeface="Times New Roman" pitchFamily="18" charset="0"/>
                <a:cs typeface="Times New Roman" pitchFamily="18" charset="0"/>
              </a:rPr>
              <a:t>Сибгатуллина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Минзифа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Фаттаховна</a:t>
            </a:r>
            <a:r>
              <a:rPr lang="ru-RU" sz="1200" dirty="0">
                <a:latin typeface="Times New Roman" pitchFamily="18" charset="0"/>
                <a:cs typeface="Times New Roman" pitchFamily="18" charset="0"/>
              </a:rPr>
              <a:t> относится к людям, которых сегодня называют «дети войны», и каждый раз с волнением, со слезами на глазах вспоминает она о военном и послевоенном времени. </a:t>
            </a:r>
            <a:r>
              <a:rPr lang="ru-RU" sz="1200" dirty="0" err="1">
                <a:latin typeface="Times New Roman" pitchFamily="18" charset="0"/>
                <a:cs typeface="Times New Roman" pitchFamily="18" charset="0"/>
              </a:rPr>
              <a:t>Минзифа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Фаттаховна</a:t>
            </a:r>
            <a:r>
              <a:rPr lang="ru-RU" sz="1200" dirty="0">
                <a:latin typeface="Times New Roman" pitchFamily="18" charset="0"/>
                <a:cs typeface="Times New Roman" pitchFamily="18" charset="0"/>
              </a:rPr>
              <a:t> родилась в 1930 году 25 января в деревне «Новый </a:t>
            </a:r>
            <a:r>
              <a:rPr lang="ru-RU" sz="1200" dirty="0" err="1">
                <a:latin typeface="Times New Roman" pitchFamily="18" charset="0"/>
                <a:cs typeface="Times New Roman" pitchFamily="18" charset="0"/>
              </a:rPr>
              <a:t>Арыш</a:t>
            </a:r>
            <a:r>
              <a:rPr lang="ru-RU" sz="1200" dirty="0">
                <a:latin typeface="Times New Roman" pitchFamily="18" charset="0"/>
                <a:cs typeface="Times New Roman" pitchFamily="18" charset="0"/>
              </a:rPr>
              <a:t>» Рыбно-Слободского района. Семья была многодетной и очень дружной. Отец и мать работали в колхозе, выполняя планы данные страной. Отец работал в поле, как и другие мужчины, собирали и обрабатывали зерно. Работа была тяжёлая, техники было мало и использовался в основном ручной труд. Лошадей в колхозе было мало, да и то слабые и худые. Мама работала поваром и кормила работников полей. Свободной минуты у женщин того времени не было. Они были заняты детьми, ходили на сенокос, пасли коров, работали на </a:t>
            </a:r>
            <a:r>
              <a:rPr lang="ru-RU" sz="1200" dirty="0" err="1">
                <a:latin typeface="Times New Roman" pitchFamily="18" charset="0"/>
                <a:cs typeface="Times New Roman" pitchFamily="18" charset="0"/>
              </a:rPr>
              <a:t>зернотоке</a:t>
            </a:r>
            <a:r>
              <a:rPr lang="ru-RU" sz="1200" dirty="0">
                <a:latin typeface="Times New Roman" pitchFamily="18" charset="0"/>
                <a:cs typeface="Times New Roman" pitchFamily="18" charset="0"/>
              </a:rPr>
              <a:t>, вели хозяйство. В семье </a:t>
            </a:r>
            <a:r>
              <a:rPr lang="ru-RU" sz="1200" dirty="0" err="1">
                <a:latin typeface="Times New Roman" pitchFamily="18" charset="0"/>
                <a:cs typeface="Times New Roman" pitchFamily="18" charset="0"/>
              </a:rPr>
              <a:t>Минзифы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Фаттаховны</a:t>
            </a:r>
            <a:r>
              <a:rPr lang="ru-RU" sz="1200" dirty="0">
                <a:latin typeface="Times New Roman" pitchFamily="18" charset="0"/>
                <a:cs typeface="Times New Roman" pitchFamily="18" charset="0"/>
              </a:rPr>
              <a:t> было девять детей, она была седьмым ребёнком. Училась </a:t>
            </a:r>
            <a:r>
              <a:rPr lang="ru-RU" sz="1200" dirty="0" err="1">
                <a:latin typeface="Times New Roman" pitchFamily="18" charset="0"/>
                <a:cs typeface="Times New Roman" pitchFamily="18" charset="0"/>
              </a:rPr>
              <a:t>Минзифа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Фаттаховна</a:t>
            </a:r>
            <a:r>
              <a:rPr lang="ru-RU" sz="1200" dirty="0">
                <a:latin typeface="Times New Roman" pitchFamily="18" charset="0"/>
                <a:cs typeface="Times New Roman" pitchFamily="18" charset="0"/>
              </a:rPr>
              <a:t> в местной школе в деревне Новый </a:t>
            </a:r>
            <a:r>
              <a:rPr lang="ru-RU" sz="1200" dirty="0" err="1">
                <a:latin typeface="Times New Roman" pitchFamily="18" charset="0"/>
                <a:cs typeface="Times New Roman" pitchFamily="18" charset="0"/>
              </a:rPr>
              <a:t>Арташ</a:t>
            </a:r>
            <a:r>
              <a:rPr lang="ru-RU" sz="1200" dirty="0">
                <a:latin typeface="Times New Roman" pitchFamily="18" charset="0"/>
                <a:cs typeface="Times New Roman" pitchFamily="18" charset="0"/>
              </a:rPr>
              <a:t>. Окончила семь классов, училась хорошо и была добросовестной, ответственной девочкой. В свободное от учёбы время она с братьями и сёстрами помогала родителям.  Вдруг вздрогнула земля! Стон вырвался из души каждого человека. Война! Первыми ушли на фронт два брата . Одному было 21 год, другому 19. Когда их провожали, в семье у всех сердце забилось так, будто пойманная птичка, вырывалась на волю. Провожали с молитвами и надеждой на скорейшее возвращение. Осенью 1942 года на войну ушёл отец. В деревне мужчин оставалось всё меньше и меньше. Письма – маленькие </a:t>
            </a:r>
            <a:r>
              <a:rPr lang="ru-RU" sz="1200" dirty="0" err="1">
                <a:latin typeface="Times New Roman" pitchFamily="18" charset="0"/>
                <a:cs typeface="Times New Roman" pitchFamily="18" charset="0"/>
              </a:rPr>
              <a:t>треугольнички</a:t>
            </a:r>
            <a:r>
              <a:rPr lang="ru-RU" sz="1200" dirty="0">
                <a:latin typeface="Times New Roman" pitchFamily="18" charset="0"/>
                <a:cs typeface="Times New Roman" pitchFamily="18" charset="0"/>
              </a:rPr>
              <a:t>,  как они объединяли людей! Когда приходили письма с фронта, все собирались вместе: бабушки, тёти, соседи, дети. Они слушали, а мама читала, перечитывала вновь и вновь дорогие строчки. Какая была радость, когда почтальон приносил заветный треугольник! На душе становилось тепло и спокойно, значит, все живы! Это придавало силы, вселяло в сердце уверенность и надежду. «После этих писем, когда я засыпала, представляла отца в шинели со звёздочками и с автоматом в руках. И то, как он ведёт за собой в бой братьев и других солдат», - со слезами на глазах рассказывает свои сны </a:t>
            </a:r>
            <a:r>
              <a:rPr lang="ru-RU" sz="1200" dirty="0" err="1">
                <a:latin typeface="Times New Roman" pitchFamily="18" charset="0"/>
                <a:cs typeface="Times New Roman" pitchFamily="18" charset="0"/>
              </a:rPr>
              <a:t>Минзифа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Фаттаховна</a:t>
            </a:r>
            <a:r>
              <a:rPr lang="ru-RU" sz="1200" dirty="0">
                <a:latin typeface="Times New Roman" pitchFamily="18" charset="0"/>
                <a:cs typeface="Times New Roman" pitchFamily="18" charset="0"/>
              </a:rPr>
              <a:t>. В это время </a:t>
            </a:r>
            <a:r>
              <a:rPr lang="ru-RU" sz="1200" dirty="0" err="1">
                <a:latin typeface="Times New Roman" pitchFamily="18" charset="0"/>
                <a:cs typeface="Times New Roman" pitchFamily="18" charset="0"/>
              </a:rPr>
              <a:t>Минзифа</a:t>
            </a:r>
            <a:r>
              <a:rPr lang="ru-RU" sz="1200" dirty="0">
                <a:latin typeface="Times New Roman" pitchFamily="18" charset="0"/>
                <a:cs typeface="Times New Roman" pitchFamily="18" charset="0"/>
              </a:rPr>
              <a:t> со своими сверстниками помогали родителям. В хозяйствах у всех были коровы, бараны, гуси, куры, козы. Сажали много картофеля. В свободное время вязали варежки, носки и отправляли на фронт. Так прошли долгие четыре года. В феврале 1945 года получили похоронку на старшего брата. До Победы оставалось совсем немного, но он не дожил. 9 мая  в День Победы все односельчане радовались, поздравляли друг друга и не знали, что их ждёт впереди. В конце мая пришла похоронка и на второго брата, в ней говорилось, что он геройски погиб 9 мая 1945 года. В доме поселилось горе, но оставалась одна надежда, что скоро вернётся отец. Но надежде не суждено было сбыться. В июне 1945 года пришло извещение о том, что отец пропал без вести. Как выжили в то время, одному богу известно. Кругом было горе и с этим надо было жить. И жили, изо всех сил поддерживая друг друга.  В послевоенные годы также работали на полях, в лесу: валили деревья, рубили сучья, пилили на брёвна и поленья.  В 1951 году </a:t>
            </a:r>
            <a:r>
              <a:rPr lang="ru-RU" sz="1200" dirty="0" err="1">
                <a:latin typeface="Times New Roman" pitchFamily="18" charset="0"/>
                <a:cs typeface="Times New Roman" pitchFamily="18" charset="0"/>
              </a:rPr>
              <a:t>Минзифа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Фаттаховна</a:t>
            </a:r>
            <a:r>
              <a:rPr lang="ru-RU" sz="1200" dirty="0">
                <a:latin typeface="Times New Roman" pitchFamily="18" charset="0"/>
                <a:cs typeface="Times New Roman" pitchFamily="18" charset="0"/>
              </a:rPr>
              <a:t> вышла замуж, вместе с мужем переехали в Камский леспромхоз, вырастили четверых детей. Дети выросли, выучились и разлетелись. Все живы и здоровы. Живут своими семьями отдельно, но часто навещают </a:t>
            </a:r>
            <a:r>
              <a:rPr lang="ru-RU" sz="1200" dirty="0" err="1">
                <a:latin typeface="Times New Roman" pitchFamily="18" charset="0"/>
                <a:cs typeface="Times New Roman" pitchFamily="18" charset="0"/>
              </a:rPr>
              <a:t>Минзифу</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Фаттаховну</a:t>
            </a:r>
            <a:r>
              <a:rPr lang="ru-RU" sz="1200" dirty="0">
                <a:latin typeface="Times New Roman" pitchFamily="18" charset="0"/>
                <a:cs typeface="Times New Roman" pitchFamily="18" charset="0"/>
              </a:rPr>
              <a:t>. Эту пожилую женщину окружают любовью и заботой шесть внуков и шесть правнуков.</a:t>
            </a:r>
          </a:p>
          <a:p>
            <a:pPr lvl="0">
              <a:buNone/>
            </a:pPr>
            <a:endParaRPr lang="ru-RU" sz="1200"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609603" y="1142984"/>
            <a:ext cx="3914761" cy="5526100"/>
          </a:xfrm>
        </p:spPr>
        <p:txBody>
          <a:bodyPr/>
          <a:lstStyle/>
          <a:p>
            <a:pPr lvl="0">
              <a:buNone/>
            </a:pPr>
            <a:r>
              <a:rPr lang="ru-RU" sz="1600" b="1" dirty="0" err="1">
                <a:solidFill>
                  <a:srgbClr val="FF0000"/>
                </a:solidFill>
                <a:latin typeface="Times New Roman" pitchFamily="18" charset="0"/>
                <a:cs typeface="Times New Roman" pitchFamily="18" charset="0"/>
              </a:rPr>
              <a:t>Шагидуллина</a:t>
            </a:r>
            <a:r>
              <a:rPr lang="ru-RU" sz="1600" b="1" dirty="0">
                <a:solidFill>
                  <a:srgbClr val="FF0000"/>
                </a:solidFill>
                <a:latin typeface="Times New Roman" pitchFamily="18" charset="0"/>
                <a:cs typeface="Times New Roman" pitchFamily="18" charset="0"/>
              </a:rPr>
              <a:t> Сайма </a:t>
            </a:r>
            <a:r>
              <a:rPr lang="ru-RU" sz="1600" b="1" dirty="0" err="1">
                <a:solidFill>
                  <a:srgbClr val="FF0000"/>
                </a:solidFill>
                <a:latin typeface="Times New Roman" pitchFamily="18" charset="0"/>
                <a:cs typeface="Times New Roman" pitchFamily="18" charset="0"/>
              </a:rPr>
              <a:t>Ибрагимовна</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4524364" y="1285860"/>
            <a:ext cx="7058038" cy="5383224"/>
          </a:xfrm>
        </p:spPr>
        <p:txBody>
          <a:bodyPr/>
          <a:lstStyle/>
          <a:p>
            <a:pPr lvl="0" algn="just"/>
            <a:r>
              <a:rPr lang="ru-RU" sz="1400" dirty="0" err="1">
                <a:latin typeface="Times New Roman" pitchFamily="18" charset="0"/>
                <a:cs typeface="Times New Roman" pitchFamily="18" charset="0"/>
              </a:rPr>
              <a:t>Шагидуллина</a:t>
            </a:r>
            <a:r>
              <a:rPr lang="ru-RU" sz="1400" dirty="0">
                <a:latin typeface="Times New Roman" pitchFamily="18" charset="0"/>
                <a:cs typeface="Times New Roman" pitchFamily="18" charset="0"/>
              </a:rPr>
              <a:t> Сайма </a:t>
            </a:r>
            <a:r>
              <a:rPr lang="ru-RU" sz="1400" dirty="0" err="1">
                <a:latin typeface="Times New Roman" pitchFamily="18" charset="0"/>
                <a:cs typeface="Times New Roman" pitchFamily="18" charset="0"/>
              </a:rPr>
              <a:t>Ибрагимовна</a:t>
            </a:r>
            <a:r>
              <a:rPr lang="ru-RU" sz="1400" dirty="0">
                <a:latin typeface="Times New Roman" pitchFamily="18" charset="0"/>
                <a:cs typeface="Times New Roman" pitchFamily="18" charset="0"/>
              </a:rPr>
              <a:t> родилась 23 сентября 1927 года в деревне </a:t>
            </a:r>
            <a:r>
              <a:rPr lang="ru-RU" sz="1400" dirty="0" err="1">
                <a:latin typeface="Times New Roman" pitchFamily="18" charset="0"/>
                <a:cs typeface="Times New Roman" pitchFamily="18" charset="0"/>
              </a:rPr>
              <a:t>Усали</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Кзыл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Юлдузского</a:t>
            </a:r>
            <a:r>
              <a:rPr lang="ru-RU" sz="1400" dirty="0">
                <a:latin typeface="Times New Roman" pitchFamily="18" charset="0"/>
                <a:cs typeface="Times New Roman" pitchFamily="18" charset="0"/>
              </a:rPr>
              <a:t> района ( ныне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Татарской АССР в многодетной семье. Сайма была  старшая.  На ее плечи легли воспитание младших сестер и братьев.  Родители целыми днями работали в колхозе, оставляя детей одних. Дети взрослели быстро , без слез, без нытья.  Семья была  бедная, но, несмотря на это,  жили дружно.  О войне узнали в сельском совете. Все вначале молчали, вернее застыли, потом  все одновременно заплакали. Плач продолжался долго, пока не ушли на фронт все мужчины.  Вся тяжесть легла на женские и детские плечи.  Сайма работала на лошади, молотила пшеницу.  Трудно было обуздать лошадь, она понимала, что перед ней не сильный мужик, а подросток-девочка. И падала с лошади, и лягалась, и кусала – все было. Но отказаться не могла – всем было тяжело. Потом привыкла.  И так всю войну. О Победе узнали  в том же сельсовете.  Снова слезы, но слезы радости и в  то же время слезы горя, многие не вернулись- получили похоронки.  А вернувшихся встречали всем селом с цветами и домашней выпечкой, по которой они успели отвыкнуть. Образование не получила.  В 1051 году вышла замуж. Родили и вырастили 5 детей. Работали в родном колхозе. После рождения первенца переехали в зверосовхоз, где намного было легче. Давали зарплату деньгами, а </a:t>
            </a:r>
            <a:r>
              <a:rPr lang="ru-RU" sz="1400" dirty="0" err="1">
                <a:latin typeface="Times New Roman" pitchFamily="18" charset="0"/>
                <a:cs typeface="Times New Roman" pitchFamily="18" charset="0"/>
              </a:rPr>
              <a:t>нетрудоднями</a:t>
            </a:r>
            <a:r>
              <a:rPr lang="ru-RU" sz="1400" dirty="0">
                <a:latin typeface="Times New Roman" pitchFamily="18" charset="0"/>
                <a:cs typeface="Times New Roman" pitchFamily="18" charset="0"/>
              </a:rPr>
              <a:t>. . Работали на звероферме,  ходили в передовиках.  Детям дали образование.   Мужа и  двух детей похоронили. Живет с младшим сыном в хорошей квартире, достойная пенсия, в магазине все есть. Сайма </a:t>
            </a:r>
            <a:r>
              <a:rPr lang="ru-RU" sz="1400" dirty="0" err="1">
                <a:latin typeface="Times New Roman" pitchFamily="18" charset="0"/>
                <a:cs typeface="Times New Roman" pitchFamily="18" charset="0"/>
              </a:rPr>
              <a:t>Ибрагимовна</a:t>
            </a:r>
            <a:r>
              <a:rPr lang="ru-RU" sz="1400" dirty="0">
                <a:latin typeface="Times New Roman" pitchFamily="18" charset="0"/>
                <a:cs typeface="Times New Roman" pitchFamily="18" charset="0"/>
              </a:rPr>
              <a:t> никогда не жаловалась на современную жизнь.  Просто говорила : «Сейчас все хорошо. Грех жаловаться.  В войну было намного тяжелее. Тогда выстояли, а сейчас просто – рай».</a:t>
            </a:r>
          </a:p>
          <a:p>
            <a:pPr lvl="0"/>
            <a:endParaRPr lang="ru-RU" sz="1200" dirty="0"/>
          </a:p>
        </p:txBody>
      </p:sp>
      <p:pic>
        <p:nvPicPr>
          <p:cNvPr id="5" name="Рисунок 4" descr="E:\без фото\2015_03_21\документ_0007.jpg"/>
          <p:cNvPicPr>
            <a:picLocks noChangeAspect="1"/>
          </p:cNvPicPr>
          <p:nvPr/>
        </p:nvPicPr>
        <p:blipFill>
          <a:blip r:embed="rId2" cstate="print"/>
          <a:srcRect/>
          <a:stretch>
            <a:fillRect/>
          </a:stretch>
        </p:blipFill>
        <p:spPr>
          <a:xfrm>
            <a:off x="1166778" y="1500174"/>
            <a:ext cx="2500330" cy="3485314"/>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pic>
        <p:nvPicPr>
          <p:cNvPr id="4" name="Содержимое 4" descr="F:\DCIM\100PHOTO\SAM_1103.JPG"/>
          <p:cNvPicPr>
            <a:picLocks noGrp="1" noChangeAspect="1"/>
          </p:cNvPicPr>
          <p:nvPr>
            <p:ph idx="2"/>
          </p:nvPr>
        </p:nvPicPr>
        <p:blipFill>
          <a:blip r:embed="rId2" cstate="print"/>
          <a:srcRect/>
          <a:stretch>
            <a:fillRect/>
          </a:stretch>
        </p:blipFill>
        <p:spPr>
          <a:xfrm>
            <a:off x="738150" y="1285860"/>
            <a:ext cx="2714644" cy="3902294"/>
          </a:xfrm>
          <a:solidFill>
            <a:srgbClr val="EDEDED"/>
          </a:solidFill>
          <a:ln w="88897">
            <a:solidFill>
              <a:srgbClr val="FFFFFF"/>
            </a:solidFill>
            <a:prstDash val="solid"/>
            <a:miter/>
          </a:ln>
          <a:effectLst>
            <a:outerShdw dist="18004" dir="5400000" algn="tl">
              <a:srgbClr val="000000">
                <a:alpha val="40000"/>
              </a:srgbClr>
            </a:outerShdw>
          </a:effectLst>
        </p:spPr>
      </p:pic>
      <p:sp>
        <p:nvSpPr>
          <p:cNvPr id="3" name="Содержимое 3"/>
          <p:cNvSpPr txBox="1">
            <a:spLocks noGrp="1"/>
          </p:cNvSpPr>
          <p:nvPr>
            <p:ph idx="1"/>
          </p:nvPr>
        </p:nvSpPr>
        <p:spPr>
          <a:xfrm>
            <a:off x="3809984" y="908721"/>
            <a:ext cx="7772418" cy="5760363"/>
          </a:xfrm>
        </p:spPr>
        <p:txBody>
          <a:bodyPr/>
          <a:lstStyle/>
          <a:p>
            <a:pPr lvl="0" algn="just">
              <a:buNone/>
            </a:pPr>
            <a:r>
              <a:rPr lang="ru-RU" sz="1200" dirty="0" smtClean="0"/>
              <a:t>           </a:t>
            </a:r>
            <a:r>
              <a:rPr lang="ru-RU" sz="1400" dirty="0" err="1">
                <a:latin typeface="Times New Roman" pitchFamily="18" charset="0"/>
                <a:cs typeface="Times New Roman" pitchFamily="18" charset="0"/>
              </a:rPr>
              <a:t>Гуминская</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Целовальникова</a:t>
            </a:r>
            <a:r>
              <a:rPr lang="ru-RU" sz="1400" dirty="0">
                <a:latin typeface="Times New Roman" pitchFamily="18" charset="0"/>
                <a:cs typeface="Times New Roman" pitchFamily="18" charset="0"/>
              </a:rPr>
              <a:t>) Елизавета Григорьевна  родилась 5 февраля 1925 году в селе </a:t>
            </a:r>
            <a:r>
              <a:rPr lang="ru-RU" sz="1400" dirty="0" err="1">
                <a:latin typeface="Times New Roman" pitchFamily="18" charset="0"/>
                <a:cs typeface="Times New Roman" pitchFamily="18" charset="0"/>
              </a:rPr>
              <a:t>Урманчеево</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a:t>
            </a:r>
            <a:r>
              <a:rPr lang="ru-RU" sz="1400" dirty="0" err="1">
                <a:latin typeface="Times New Roman" pitchFamily="18" charset="0"/>
                <a:cs typeface="Times New Roman" pitchFamily="18" charset="0"/>
              </a:rPr>
              <a:t>Кызыл-Юлдузский</a:t>
            </a:r>
            <a:r>
              <a:rPr lang="ru-RU" sz="1400" dirty="0">
                <a:latin typeface="Times New Roman" pitchFamily="18" charset="0"/>
                <a:cs typeface="Times New Roman" pitchFamily="18" charset="0"/>
              </a:rPr>
              <a:t> район, колхоз «Заря») в семье крестьянина. Мать – Анастасия Ивановна работала в колхозе, в </a:t>
            </a:r>
            <a:r>
              <a:rPr lang="ru-RU" sz="1400" dirty="0" err="1">
                <a:latin typeface="Times New Roman" pitchFamily="18" charset="0"/>
                <a:cs typeface="Times New Roman" pitchFamily="18" charset="0"/>
              </a:rPr>
              <a:t>полеводстве.Отец</a:t>
            </a:r>
            <a:r>
              <a:rPr lang="ru-RU" sz="1400" dirty="0">
                <a:latin typeface="Times New Roman" pitchFamily="18" charset="0"/>
                <a:cs typeface="Times New Roman" pitchFamily="18" charset="0"/>
              </a:rPr>
              <a:t> – Григорий Алексеевич работал в </a:t>
            </a:r>
            <a:r>
              <a:rPr lang="ru-RU" sz="1400" dirty="0" err="1">
                <a:latin typeface="Times New Roman" pitchFamily="18" charset="0"/>
                <a:cs typeface="Times New Roman" pitchFamily="18" charset="0"/>
              </a:rPr>
              <a:t>колхозе.В</a:t>
            </a:r>
            <a:r>
              <a:rPr lang="ru-RU" sz="1400" dirty="0">
                <a:latin typeface="Times New Roman" pitchFamily="18" charset="0"/>
                <a:cs typeface="Times New Roman" pitchFamily="18" charset="0"/>
              </a:rPr>
              <a:t> семье была вторым ребёнком, а  всего пятеро детей. Закончила 4 класса начальной школы. После окончания  которой начала работать в полеводстве (на прополке…).Когда началась Великая Отечественная война, Елизавете Григорьевне было 16 лет. Старшего брата, </a:t>
            </a:r>
            <a:r>
              <a:rPr lang="ru-RU" sz="1400" dirty="0" err="1">
                <a:latin typeface="Times New Roman" pitchFamily="18" charset="0"/>
                <a:cs typeface="Times New Roman" pitchFamily="18" charset="0"/>
              </a:rPr>
              <a:t>Целовальникова</a:t>
            </a:r>
            <a:r>
              <a:rPr lang="ru-RU" sz="1400" dirty="0">
                <a:latin typeface="Times New Roman" pitchFamily="18" charset="0"/>
                <a:cs typeface="Times New Roman" pitchFamily="18" charset="0"/>
              </a:rPr>
              <a:t> Владимира Григорьевича, забрали на войну. После ранений его комиссовали, и он вернулся в родную </a:t>
            </a:r>
            <a:r>
              <a:rPr lang="ru-RU" sz="1400" dirty="0" err="1">
                <a:latin typeface="Times New Roman" pitchFamily="18" charset="0"/>
                <a:cs typeface="Times New Roman" pitchFamily="18" charset="0"/>
              </a:rPr>
              <a:t>деревню.В</a:t>
            </a:r>
            <a:r>
              <a:rPr lang="ru-RU" sz="1400" dirty="0">
                <a:latin typeface="Times New Roman" pitchFamily="18" charset="0"/>
                <a:cs typeface="Times New Roman" pitchFamily="18" charset="0"/>
              </a:rPr>
              <a:t> годы войны выполняли разную работу, которую не всякий мужчина осилит. В деревнях и сёлах , оставшиеся без мужей, сыновей, отцов – женщины, старики и дети сеяли хлеб вручную днём и ночью, на быках  боронили поле, обрабатывали поля, валили лес. Косили сено не только для себя, но и для колхоза. Вязали носки, варежки и отправляли бойцам на фронт. Многих молодых девушек отправляли  из села в город, в  так называемые ФЗО. Отправляли в г.Казань, где рыли траншеи, ремонтировали  дороги.  Жили  голодно, ели лебеду, крапиву, весной собирали на полях мёрзлую картошку, из которой делали </a:t>
            </a:r>
            <a:r>
              <a:rPr lang="ru-RU" sz="1400" dirty="0" err="1">
                <a:latin typeface="Times New Roman" pitchFamily="18" charset="0"/>
                <a:cs typeface="Times New Roman" pitchFamily="18" charset="0"/>
              </a:rPr>
              <a:t>лепёшки.О</a:t>
            </a:r>
            <a:r>
              <a:rPr lang="ru-RU" sz="1400" dirty="0">
                <a:latin typeface="Times New Roman" pitchFamily="18" charset="0"/>
                <a:cs typeface="Times New Roman" pitchFamily="18" charset="0"/>
              </a:rPr>
              <a:t> том, что закончилась война, узнали на работе, в поле. Вот радость – то была. Является ветераном-тыловиком  Великой Отечественной </a:t>
            </a:r>
            <a:r>
              <a:rPr lang="ru-RU" sz="1400" dirty="0" err="1">
                <a:latin typeface="Times New Roman" pitchFamily="18" charset="0"/>
                <a:cs typeface="Times New Roman" pitchFamily="18" charset="0"/>
              </a:rPr>
              <a:t>войны.В</a:t>
            </a:r>
            <a:r>
              <a:rPr lang="ru-RU" sz="1400" dirty="0">
                <a:latin typeface="Times New Roman" pitchFamily="18" charset="0"/>
                <a:cs typeface="Times New Roman" pitchFamily="18" charset="0"/>
              </a:rPr>
              <a:t> 1952 году вышла замуж за </a:t>
            </a:r>
            <a:r>
              <a:rPr lang="ru-RU" sz="1400" dirty="0" err="1">
                <a:latin typeface="Times New Roman" pitchFamily="18" charset="0"/>
                <a:cs typeface="Times New Roman" pitchFamily="18" charset="0"/>
              </a:rPr>
              <a:t>Гуминского</a:t>
            </a:r>
            <a:r>
              <a:rPr lang="ru-RU" sz="1400" dirty="0">
                <a:latin typeface="Times New Roman" pitchFamily="18" charset="0"/>
                <a:cs typeface="Times New Roman" pitchFamily="18" charset="0"/>
              </a:rPr>
              <a:t> Владимира Александровича. Он был участником Великой Отечественной войны. Прожили вместе 23 года. Воспитали  четверых детей. На сегодняшний день у неё 8 внуков, 8 правнуков. В данное время проживает в семье младшего сына, окружена любовью и </a:t>
            </a:r>
            <a:r>
              <a:rPr lang="ru-RU" sz="1400" dirty="0" err="1">
                <a:latin typeface="Times New Roman" pitchFamily="18" charset="0"/>
                <a:cs typeface="Times New Roman" pitchFamily="18" charset="0"/>
              </a:rPr>
              <a:t>заботой.Сколько</a:t>
            </a:r>
            <a:r>
              <a:rPr lang="ru-RU" sz="1400" dirty="0">
                <a:latin typeface="Times New Roman" pitchFamily="18" charset="0"/>
                <a:cs typeface="Times New Roman" pitchFamily="18" charset="0"/>
              </a:rPr>
              <a:t> тяжких испытаний легло на плечи простых людей, кто-то приближал эту победу на фронте, а кто-то работал до пота, помогая фронту. И страна выстояла, выдержала и победила.</a:t>
            </a:r>
          </a:p>
          <a:p>
            <a:pPr lvl="0"/>
            <a:endParaRPr lang="ru-RU" dirty="0"/>
          </a:p>
        </p:txBody>
      </p:sp>
      <p:sp>
        <p:nvSpPr>
          <p:cNvPr id="5" name="Прямоугольник 5"/>
          <p:cNvSpPr/>
          <p:nvPr/>
        </p:nvSpPr>
        <p:spPr>
          <a:xfrm>
            <a:off x="335365" y="980730"/>
            <a:ext cx="4392484" cy="338554"/>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600" b="1" i="0" u="none" strike="noStrike" kern="1200" cap="none" spc="0" baseline="0" dirty="0" err="1">
                <a:solidFill>
                  <a:srgbClr val="FF0000"/>
                </a:solidFill>
                <a:uFillTx/>
                <a:latin typeface="Times New Roman" pitchFamily="18" charset="0"/>
                <a:cs typeface="Times New Roman" pitchFamily="18" charset="0"/>
              </a:rPr>
              <a:t>Гуминская</a:t>
            </a:r>
            <a:r>
              <a:rPr lang="ru-RU" sz="1600" b="1" i="0" u="none" strike="noStrike" kern="1200" cap="none" spc="0" baseline="0" dirty="0">
                <a:solidFill>
                  <a:srgbClr val="FF0000"/>
                </a:solidFill>
                <a:uFillTx/>
                <a:latin typeface="Times New Roman" pitchFamily="18" charset="0"/>
                <a:cs typeface="Times New Roman" pitchFamily="18" charset="0"/>
              </a:rPr>
              <a:t> Елизавета Григорьевна</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Содержимое 3"/>
          <p:cNvSpPr txBox="1">
            <a:spLocks noGrp="1"/>
          </p:cNvSpPr>
          <p:nvPr>
            <p:ph idx="1"/>
          </p:nvPr>
        </p:nvSpPr>
        <p:spPr>
          <a:xfrm>
            <a:off x="3524232" y="857232"/>
            <a:ext cx="8354638" cy="5760363"/>
          </a:xfrm>
        </p:spPr>
        <p:txBody>
          <a:bodyPr/>
          <a:lstStyle/>
          <a:p>
            <a:pPr lvl="0" algn="just">
              <a:buNone/>
            </a:pPr>
            <a:r>
              <a:rPr lang="en-US" sz="1200" dirty="0" smtClean="0"/>
              <a:t>           </a:t>
            </a:r>
            <a:r>
              <a:rPr lang="ru-RU" sz="1200" dirty="0" err="1" smtClean="0"/>
              <a:t>Хадичабика</a:t>
            </a:r>
            <a:r>
              <a:rPr lang="ru-RU" sz="1200" dirty="0" smtClean="0"/>
              <a:t> </a:t>
            </a:r>
            <a:r>
              <a:rPr lang="ru-RU" sz="1200" dirty="0" err="1"/>
              <a:t>Хайдаршовна</a:t>
            </a:r>
            <a:r>
              <a:rPr lang="ru-RU" sz="1200" dirty="0"/>
              <a:t> - ветеран труда. Награждена медалью за доблестный труд в Великой Отечественной войне 1941-1945г.г., юбилейными медалями , являлась не раз победителем социалистических соревнований.</a:t>
            </a:r>
            <a:r>
              <a:rPr lang="ru-RU" sz="1200" b="1" dirty="0"/>
              <a:t>  </a:t>
            </a:r>
            <a:r>
              <a:rPr lang="ru-RU" sz="1200" dirty="0"/>
              <a:t>Родилась  в Татарской АССР Кызыл –</a:t>
            </a:r>
            <a:r>
              <a:rPr lang="ru-RU" sz="1200" dirty="0" err="1"/>
              <a:t>Юлдузского</a:t>
            </a:r>
            <a:r>
              <a:rPr lang="ru-RU" sz="1200" dirty="0"/>
              <a:t> района  в деревне Верхний Берсут 27 ноября   1927 года в многодетной крестьянской семье четвертым ребенком. Родители, уважаемые люди деревни, воспитали шестерых детей . Закончила 6 классов. О войне узнала как и все: крики, плач… Мы, дети, сразу и не поняли,  что случилось. До нас стало доходить на следующий день, когда стали провожать отцов и братьев на войну. И наша семья проводила  старшего брата , </a:t>
            </a:r>
            <a:r>
              <a:rPr lang="ru-RU" sz="1200" dirty="0" err="1"/>
              <a:t>Ханафея</a:t>
            </a:r>
            <a:r>
              <a:rPr lang="ru-RU" sz="1200" dirty="0"/>
              <a:t>, 1912 года рождения, работавшего в колхозе бухгалтером. 22 июня, оставив свою молодую жену с трехдневным сыном, в сопровождении своей мамы, отправляется на пристань, с собой ему дают лучшего скакуна колхоза. Не знала мама, что видит своего первенца в последний раз. Он пропал без вести. До конца своей жизни родители ждали возвращения сына.   Вспоминается  постоянное чувство голода, непосильный  труд, изнурительная тяжелая работа, недосыпание. Помогала матери ухаживать за колхозным скотом; возила сено, солому на лошадях, вязала снопы, затем сама разгружала телеги и складывала корма, молотила и жала хлеб. Постоянно болели руки, спина. Было очень тяжело ( не было еще и  четырнадцати). Руки пухли от непосильных работ, колючих сорняков. Летом жара, мухи, комары. Глубокой осенью собирали в поле оставшуюся гнилую картошку (за целый день ведро), чтобы  мама  приготовила из них лепешки. Вкуснее этих лепешек ничего не было. Зимы были холодные. Утром  ходили в школу, а после занятий помогали взрослым. По вечерам все собирались дома: вязали, шили, а затем все отправляли на фронт.    Держали корову: масло, мясо, молоко отдавали в заготконтору. Картошку, нарезанную лапшой и высушенную, отправляли на фронт.  Мама готовила из обрата (отхода, получаемого после переработки молока) суп, но он был настолько пустым, что сразу хотелось есть. А весной лебеда да крапива поспевает.   Мама всегда варила два куриных яйца отцу. Когда отец приходил с работы, мы как бы невзначай оказывались дома. Мама знаками просила нас удалиться. Но голод не тетка. Мы делали вид, что не понимаем. Зато отец обо всем догадывался: делился с нами. Как вспомню все это, слезы бегут.   Вскоре призвали и </a:t>
            </a:r>
            <a:r>
              <a:rPr lang="ru-RU" sz="1200" dirty="0" err="1"/>
              <a:t>Юсупа</a:t>
            </a:r>
            <a:r>
              <a:rPr lang="ru-RU" sz="1200" dirty="0"/>
              <a:t> (1924 года рождения). Всей семьей  молились об его возвращении, и он  вернулся всем на радость. К концу войны нас стали отправлять в Камский: заготавливать двора. Представьте:  кругом лес, один большой барак с нарами. Старики, женщины, подростки пилят вручную деревья и на лошадях отправляют на Каму, чтобы на барже отправить по назначению. Были и такие, которые, не выдержав голод, холод, антисанитарию, непосильный труд, сбегал.   Несмотря на тяжелые условия, в которых мы жили : голод, холод, понимали, что без нашей помощи в тылу просто не обойтись. Остается загадкой, откуда  брались силы, чтобы все это перенести.  В послевоенное время было также тяжело, но выстояли.  Вышла замуж, родила и воспитали с мужем четверых детей, работали на стройках  в Казахстане и Узбекистане. Вернулись на родину. Живу в хорошей квартире, получаю достойную пенсию,  в магазине все есть,  11 внуков, 7 правнуков. Вот это счастье, добытое для нас во время войны. И наша, тружеников тыла, тоже есть </a:t>
            </a:r>
            <a:r>
              <a:rPr lang="ru-RU" sz="1200" dirty="0" err="1"/>
              <a:t>доля.Мы</a:t>
            </a:r>
            <a:r>
              <a:rPr lang="ru-RU" sz="1200" dirty="0"/>
              <a:t> должны помнить о войне, о героизме и мужестве прошедших ее людей, не допустить войны, сохранить мир!</a:t>
            </a:r>
          </a:p>
          <a:p>
            <a:pPr lvl="0" algn="just">
              <a:buNone/>
            </a:pPr>
            <a:endParaRPr lang="ru-RU" dirty="0"/>
          </a:p>
        </p:txBody>
      </p:sp>
      <p:pic>
        <p:nvPicPr>
          <p:cNvPr id="4" name="Содержимое 4" descr="F:\2015_02_03\документ_0023.jpg"/>
          <p:cNvPicPr>
            <a:picLocks noGrp="1" noChangeAspect="1"/>
          </p:cNvPicPr>
          <p:nvPr>
            <p:ph idx="2"/>
          </p:nvPr>
        </p:nvPicPr>
        <p:blipFill>
          <a:blip r:embed="rId2" cstate="print"/>
          <a:srcRect l="9825" r="27739" b="-33"/>
          <a:stretch>
            <a:fillRect/>
          </a:stretch>
        </p:blipFill>
        <p:spPr>
          <a:xfrm>
            <a:off x="2024034" y="1643050"/>
            <a:ext cx="1894115" cy="2045540"/>
          </a:xfrm>
          <a:solidFill>
            <a:srgbClr val="EDEDED"/>
          </a:solidFill>
          <a:ln w="88897">
            <a:solidFill>
              <a:srgbClr val="FFFFFF"/>
            </a:solidFill>
            <a:prstDash val="solid"/>
            <a:miter/>
          </a:ln>
          <a:effectLst>
            <a:outerShdw dist="18004" dir="5400000" algn="tl">
              <a:srgbClr val="000000">
                <a:alpha val="40000"/>
              </a:srgbClr>
            </a:outerShdw>
          </a:effectLst>
        </p:spPr>
      </p:pic>
      <p:pic>
        <p:nvPicPr>
          <p:cNvPr id="5" name="Рисунок 5" descr="F:\2015_02_03\документ_0009.jpg"/>
          <p:cNvPicPr>
            <a:picLocks noChangeAspect="1"/>
          </p:cNvPicPr>
          <p:nvPr/>
        </p:nvPicPr>
        <p:blipFill>
          <a:blip r:embed="rId3" cstate="print"/>
          <a:srcRect l="11523" t="20805" r="52029"/>
          <a:stretch>
            <a:fillRect/>
          </a:stretch>
        </p:blipFill>
        <p:spPr>
          <a:xfrm>
            <a:off x="452398" y="2928934"/>
            <a:ext cx="1872206" cy="2448269"/>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
        <p:nvSpPr>
          <p:cNvPr id="6" name="Прямоугольник 5"/>
          <p:cNvSpPr/>
          <p:nvPr/>
        </p:nvSpPr>
        <p:spPr>
          <a:xfrm>
            <a:off x="0" y="928670"/>
            <a:ext cx="4524364" cy="646331"/>
          </a:xfrm>
          <a:prstGeom prst="rect">
            <a:avLst/>
          </a:prstGeom>
        </p:spPr>
        <p:txBody>
          <a:bodyPr wrap="square">
            <a:spAutoFit/>
          </a:bodyPr>
          <a:lstStyle/>
          <a:p>
            <a:pPr algn="ctr"/>
            <a:r>
              <a:rPr lang="ru-RU" b="1" dirty="0" err="1" smtClean="0">
                <a:solidFill>
                  <a:srgbClr val="FF0000"/>
                </a:solidFill>
                <a:latin typeface="Times New Roman" pitchFamily="18" charset="0"/>
                <a:cs typeface="Times New Roman" pitchFamily="18" charset="0"/>
              </a:rPr>
              <a:t>Давлетшина</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Хадичабика</a:t>
            </a:r>
            <a:r>
              <a:rPr lang="en-US" b="1" dirty="0" smtClean="0">
                <a:solidFill>
                  <a:srgbClr val="FF0000"/>
                </a:solidFill>
                <a:latin typeface="Times New Roman" pitchFamily="18" charset="0"/>
                <a:cs typeface="Times New Roman" pitchFamily="18" charset="0"/>
              </a:rPr>
              <a:t>    </a:t>
            </a:r>
          </a:p>
          <a:p>
            <a:pPr algn="ct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Хайдаршовна</a:t>
            </a:r>
            <a:r>
              <a:rPr lang="ru-RU" b="1" dirty="0" smtClean="0">
                <a:solidFill>
                  <a:srgbClr val="FF0000"/>
                </a:solidFill>
                <a:latin typeface="Times New Roman" pitchFamily="18" charset="0"/>
                <a:cs typeface="Times New Roman" pitchFamily="18" charset="0"/>
              </a:rPr>
              <a:t> </a:t>
            </a:r>
            <a:endParaRPr lang="ru-RU"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80960" y="1071546"/>
            <a:ext cx="2834719" cy="5597538"/>
          </a:xfrm>
        </p:spPr>
        <p:txBody>
          <a:bodyPr/>
          <a:lstStyle/>
          <a:p>
            <a:pPr lvl="0" algn="ctr">
              <a:buNone/>
            </a:pPr>
            <a:r>
              <a:rPr lang="ru-RU" sz="1600" b="1" dirty="0">
                <a:solidFill>
                  <a:srgbClr val="FF0000"/>
                </a:solidFill>
                <a:latin typeface="Times New Roman" pitchFamily="18" charset="0"/>
                <a:cs typeface="Times New Roman" pitchFamily="18" charset="0"/>
              </a:rPr>
              <a:t>Дмитриева Валентина Ивановна.</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3287688" y="1196748"/>
            <a:ext cx="8294714" cy="5472336"/>
          </a:xfrm>
        </p:spPr>
        <p:txBody>
          <a:bodyPr/>
          <a:lstStyle/>
          <a:p>
            <a:pPr lvl="0" algn="just"/>
            <a:r>
              <a:rPr lang="ru-RU" sz="1200" dirty="0">
                <a:latin typeface="Times New Roman" pitchFamily="18" charset="0"/>
                <a:cs typeface="Times New Roman" pitchFamily="18" charset="0"/>
              </a:rPr>
              <a:t>Дмитриева Валентина Ивановна. Родилась  30 июля 1924 года в деревне </a:t>
            </a:r>
            <a:r>
              <a:rPr lang="ru-RU" sz="1200" dirty="0" err="1">
                <a:latin typeface="Times New Roman" pitchFamily="18" charset="0"/>
                <a:cs typeface="Times New Roman" pitchFamily="18" charset="0"/>
              </a:rPr>
              <a:t>Кул</a:t>
            </a:r>
            <a:r>
              <a:rPr lang="ru-RU" sz="1200" dirty="0">
                <a:latin typeface="Times New Roman" pitchFamily="18" charset="0"/>
                <a:cs typeface="Times New Roman" pitchFamily="18" charset="0"/>
              </a:rPr>
              <a:t> – Пустошь </a:t>
            </a:r>
            <a:r>
              <a:rPr lang="ru-RU" sz="1200" dirty="0" err="1">
                <a:latin typeface="Times New Roman" pitchFamily="18" charset="0"/>
                <a:cs typeface="Times New Roman" pitchFamily="18" charset="0"/>
              </a:rPr>
              <a:t>Мамадышского</a:t>
            </a:r>
            <a:r>
              <a:rPr lang="ru-RU" sz="1200" dirty="0">
                <a:latin typeface="Times New Roman" pitchFamily="18" charset="0"/>
                <a:cs typeface="Times New Roman" pitchFamily="18" charset="0"/>
              </a:rPr>
              <a:t> района. Недалеко находилась деревня </a:t>
            </a:r>
            <a:r>
              <a:rPr lang="ru-RU" sz="1200" dirty="0" err="1">
                <a:latin typeface="Times New Roman" pitchFamily="18" charset="0"/>
                <a:cs typeface="Times New Roman" pitchFamily="18" charset="0"/>
              </a:rPr>
              <a:t>Рагозино</a:t>
            </a:r>
            <a:r>
              <a:rPr lang="ru-RU" sz="1200" dirty="0">
                <a:latin typeface="Times New Roman" pitchFamily="18" charset="0"/>
                <a:cs typeface="Times New Roman" pitchFamily="18" charset="0"/>
              </a:rPr>
              <a:t>. Эти деревни входили в </a:t>
            </a:r>
            <a:r>
              <a:rPr lang="ru-RU" sz="1200" dirty="0" err="1">
                <a:latin typeface="Times New Roman" pitchFamily="18" charset="0"/>
                <a:cs typeface="Times New Roman" pitchFamily="18" charset="0"/>
              </a:rPr>
              <a:t>Секинесьский</a:t>
            </a:r>
            <a:r>
              <a:rPr lang="ru-RU" sz="1200" dirty="0">
                <a:latin typeface="Times New Roman" pitchFamily="18" charset="0"/>
                <a:cs typeface="Times New Roman" pitchFamily="18" charset="0"/>
              </a:rPr>
              <a:t> сельсовет. Деревня </a:t>
            </a:r>
            <a:r>
              <a:rPr lang="ru-RU" sz="1200" dirty="0" err="1">
                <a:latin typeface="Times New Roman" pitchFamily="18" charset="0"/>
                <a:cs typeface="Times New Roman" pitchFamily="18" charset="0"/>
              </a:rPr>
              <a:t>Кул</a:t>
            </a:r>
            <a:r>
              <a:rPr lang="ru-RU" sz="1200" dirty="0">
                <a:latin typeface="Times New Roman" pitchFamily="18" charset="0"/>
                <a:cs typeface="Times New Roman" pitchFamily="18" charset="0"/>
              </a:rPr>
              <a:t> – Пустошь была небольшой, в ней было около 50 дворов. Валентина Ивановна окончила 3 класса  </a:t>
            </a:r>
            <a:r>
              <a:rPr lang="ru-RU" sz="1200" dirty="0" err="1">
                <a:latin typeface="Times New Roman" pitchFamily="18" charset="0"/>
                <a:cs typeface="Times New Roman" pitchFamily="18" charset="0"/>
              </a:rPr>
              <a:t>Секинеськой</a:t>
            </a:r>
            <a:r>
              <a:rPr lang="ru-RU" sz="1200" dirty="0">
                <a:latin typeface="Times New Roman" pitchFamily="18" charset="0"/>
                <a:cs typeface="Times New Roman" pitchFamily="18" charset="0"/>
              </a:rPr>
              <a:t> школы, часто болела и не имела больше возможности учиться дальше. В их семье она была единственным ребенком. Отец умер рано и поэтому её воспитывали мама и отчим. Ещё до войны девушка Валя работала в колхозе. Началась война, работы было много. Заприметив  трудолюбие  девушки, её и ещё одного деревенского парня направляют в город Ленинград строить завод. В свободное от работы время все рабочие завода рыли окопы вокруг города. Однажды рабочие возвращаясь в машине попали под поезд. По словам Валентины Ивановны кто-то умер на месте, кто-то остался без ноги, кто-то был лишен руки. Но ей повезло, её только ранило, после чего всех больных на пароходе отправили  на лечение в город Сызрань. Как - в одном порту  она услышала от пассажиров другого парохода, что они направляются в Казань. «Моей радости не было предела. Я подумала,  наконец,  попаду в родной Татарстан»:  говорит Валентина Ивановна. Раненая пересела на другой теплоход и насколько дней спустя прибыла в Казань. А ещё через несколько дней на каком-то судне добралась до деревни Соколки и пешком пришла домой. В 1942  девушку направляют работать в Казань на военный завод. «Мы варили порох для фронта.  Зима была очень холодной, носить было нечего. Ноги  грели обвязывая их какой-то тряпкой, которой было обмотано сырьё для пороха. Ткань была совсем тонкой. Но ноги немного согревались »: вспоминает Валентина Дмитриевна. После работы на Казанском заводе девушку направляют работать в </a:t>
            </a:r>
            <a:r>
              <a:rPr lang="ru-RU" sz="1200" dirty="0" err="1">
                <a:latin typeface="Times New Roman" pitchFamily="18" charset="0"/>
                <a:cs typeface="Times New Roman" pitchFamily="18" charset="0"/>
              </a:rPr>
              <a:t>Косомольск-на-Амуре</a:t>
            </a:r>
            <a:r>
              <a:rPr lang="ru-RU" sz="1200" dirty="0">
                <a:latin typeface="Times New Roman" pitchFamily="18" charset="0"/>
                <a:cs typeface="Times New Roman" pitchFamily="18" charset="0"/>
              </a:rPr>
              <a:t>, строить город. Кушали один раз в день в столовой. Когда работали в первую смену обед был в час дня, когда работали в ночную смену кушали в час ночи. Скудный суп и кусок хлеба – это вся еда на целый день. Видимо, заметив в девушке способности и грамотность, её пригласили работать в прокуратуру. После войны вернулась домой, в родную деревню. Там и встретила своего суженого Дмитриева Павла Ивановича. Павел Иванович к этому времени отслужив Родине 9 лет тоже жил в родной деревне. Сначала он 4 года отслужил в </a:t>
            </a:r>
            <a:r>
              <a:rPr lang="ru-RU" sz="1200" dirty="0" err="1">
                <a:latin typeface="Times New Roman" pitchFamily="18" charset="0"/>
                <a:cs typeface="Times New Roman" pitchFamily="18" charset="0"/>
              </a:rPr>
              <a:t>морфлоте</a:t>
            </a:r>
            <a:r>
              <a:rPr lang="ru-RU" sz="1200" dirty="0">
                <a:latin typeface="Times New Roman" pitchFamily="18" charset="0"/>
                <a:cs typeface="Times New Roman" pitchFamily="18" charset="0"/>
              </a:rPr>
              <a:t>, затем 4 года воевал на фронтах Великой Отечественной войны, один год участвовал в Китае в русско-японской войне. Встретившись, два молодых сердца поженились. В первое время жили в деревне Стахеев, затем в деревне </a:t>
            </a:r>
            <a:r>
              <a:rPr lang="ru-RU" sz="1200" dirty="0" err="1">
                <a:latin typeface="Times New Roman" pitchFamily="18" charset="0"/>
                <a:cs typeface="Times New Roman" pitchFamily="18" charset="0"/>
              </a:rPr>
              <a:t>Вандовка</a:t>
            </a:r>
            <a:r>
              <a:rPr lang="ru-RU" sz="1200" dirty="0">
                <a:latin typeface="Times New Roman" pitchFamily="18" charset="0"/>
                <a:cs typeface="Times New Roman" pitchFamily="18" charset="0"/>
              </a:rPr>
              <a:t>, а уж потом приехали в Зверосовхоз «</a:t>
            </a:r>
            <a:r>
              <a:rPr lang="ru-RU" sz="1200" dirty="0" err="1">
                <a:latin typeface="Times New Roman" pitchFamily="18" charset="0"/>
                <a:cs typeface="Times New Roman" pitchFamily="18" charset="0"/>
              </a:rPr>
              <a:t>Берсутский</a:t>
            </a:r>
            <a:r>
              <a:rPr lang="ru-RU" sz="1200" dirty="0">
                <a:latin typeface="Times New Roman" pitchFamily="18" charset="0"/>
                <a:cs typeface="Times New Roman" pitchFamily="18" charset="0"/>
              </a:rPr>
              <a:t>». В семье Дмитриевых родилось три сына. Всю свою оставшуюся жизнь Дмитриевы посвятили работе в Зверосовхозе. Валентина Ивановна проработала звероводом – </a:t>
            </a:r>
            <a:r>
              <a:rPr lang="ru-RU" sz="1200" dirty="0" err="1">
                <a:latin typeface="Times New Roman" pitchFamily="18" charset="0"/>
                <a:cs typeface="Times New Roman" pitchFamily="18" charset="0"/>
              </a:rPr>
              <a:t>норководом</a:t>
            </a:r>
            <a:r>
              <a:rPr lang="ru-RU" sz="1200" dirty="0">
                <a:latin typeface="Times New Roman" pitchFamily="18" charset="0"/>
                <a:cs typeface="Times New Roman" pitchFamily="18" charset="0"/>
              </a:rPr>
              <a:t>. Ушла на заслуженный отдых. Эта семья и по се день является примером для молодёжи. Павел Иванович умер, но Валентина Ивановна  по сей день радует своих детей, внуков и правнуков.</a:t>
            </a:r>
          </a:p>
          <a:p>
            <a:pPr lvl="0"/>
            <a:endParaRPr lang="ru-RU" sz="1200" dirty="0"/>
          </a:p>
        </p:txBody>
      </p:sp>
      <p:pic>
        <p:nvPicPr>
          <p:cNvPr id="5" name="Picture 1" descr="документ_0018"/>
          <p:cNvPicPr>
            <a:picLocks noChangeAspect="1"/>
          </p:cNvPicPr>
          <p:nvPr/>
        </p:nvPicPr>
        <p:blipFill>
          <a:blip r:embed="rId2" cstate="print"/>
          <a:srcRect/>
          <a:stretch>
            <a:fillRect/>
          </a:stretch>
        </p:blipFill>
        <p:spPr>
          <a:xfrm>
            <a:off x="767410" y="1857364"/>
            <a:ext cx="2323808" cy="3174962"/>
          </a:xfrm>
          <a:prstGeom prst="rect">
            <a:avLst/>
          </a:prstGeom>
          <a:noFill/>
          <a:ln>
            <a:noFill/>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3" name="Содержимое 2"/>
          <p:cNvSpPr txBox="1">
            <a:spLocks noGrp="1"/>
          </p:cNvSpPr>
          <p:nvPr>
            <p:ph idx="1"/>
          </p:nvPr>
        </p:nvSpPr>
        <p:spPr>
          <a:xfrm>
            <a:off x="309523" y="1428736"/>
            <a:ext cx="3122184" cy="5240348"/>
          </a:xfrm>
        </p:spPr>
        <p:txBody>
          <a:bodyPr/>
          <a:lstStyle/>
          <a:p>
            <a:pPr lvl="0" algn="ctr">
              <a:buNone/>
            </a:pPr>
            <a:r>
              <a:rPr lang="ru-RU" sz="1600" b="1" dirty="0" err="1">
                <a:solidFill>
                  <a:srgbClr val="FF0000"/>
                </a:solidFill>
                <a:latin typeface="Times New Roman" pitchFamily="18" charset="0"/>
                <a:cs typeface="Times New Roman" pitchFamily="18" charset="0"/>
              </a:rPr>
              <a:t>Дюртеева</a:t>
            </a:r>
            <a:r>
              <a:rPr lang="ru-RU" sz="1600" b="1" dirty="0">
                <a:solidFill>
                  <a:srgbClr val="FF0000"/>
                </a:solidFill>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Полина</a:t>
            </a:r>
            <a:r>
              <a:rPr lang="en-US" sz="1600" b="1" dirty="0" smtClean="0">
                <a:solidFill>
                  <a:srgbClr val="FF0000"/>
                </a:solidFill>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Порфирьевна</a:t>
            </a:r>
            <a:endParaRPr lang="ru-RU" sz="1600" dirty="0">
              <a:solidFill>
                <a:srgbClr val="FF0000"/>
              </a:solidFill>
              <a:latin typeface="Times New Roman" pitchFamily="18" charset="0"/>
              <a:cs typeface="Times New Roman" pitchFamily="18" charset="0"/>
            </a:endParaRPr>
          </a:p>
          <a:p>
            <a:pPr lvl="0"/>
            <a:endParaRPr lang="ru-RU" dirty="0"/>
          </a:p>
        </p:txBody>
      </p:sp>
      <p:sp>
        <p:nvSpPr>
          <p:cNvPr id="4" name="Содержимое 3"/>
          <p:cNvSpPr txBox="1">
            <a:spLocks noGrp="1"/>
          </p:cNvSpPr>
          <p:nvPr>
            <p:ph idx="2"/>
          </p:nvPr>
        </p:nvSpPr>
        <p:spPr>
          <a:xfrm>
            <a:off x="3143670" y="1071546"/>
            <a:ext cx="8810246" cy="5597538"/>
          </a:xfrm>
        </p:spPr>
        <p:txBody>
          <a:bodyPr/>
          <a:lstStyle/>
          <a:p>
            <a:pPr lvl="0" algn="just"/>
            <a:r>
              <a:rPr lang="ru-RU" sz="1400" dirty="0">
                <a:latin typeface="Times New Roman" pitchFamily="18" charset="0"/>
                <a:cs typeface="Times New Roman" pitchFamily="18" charset="0"/>
              </a:rPr>
              <a:t>Родилась 1 ноября 1932 года в селе </a:t>
            </a:r>
            <a:r>
              <a:rPr lang="ru-RU" sz="1400" dirty="0" err="1">
                <a:latin typeface="Times New Roman" pitchFamily="18" charset="0"/>
                <a:cs typeface="Times New Roman" pitchFamily="18" charset="0"/>
              </a:rPr>
              <a:t>Урманчеево</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Кзыл</a:t>
            </a:r>
            <a:r>
              <a:rPr lang="ru-RU" sz="1400" dirty="0">
                <a:latin typeface="Times New Roman" pitchFamily="18" charset="0"/>
                <a:cs typeface="Times New Roman" pitchFamily="18" charset="0"/>
              </a:rPr>
              <a:t> – </a:t>
            </a:r>
            <a:r>
              <a:rPr lang="ru-RU" sz="1400" dirty="0" err="1">
                <a:latin typeface="Times New Roman" pitchFamily="18" charset="0"/>
                <a:cs typeface="Times New Roman" pitchFamily="18" charset="0"/>
              </a:rPr>
              <a:t>Юлдузского</a:t>
            </a:r>
            <a:r>
              <a:rPr lang="ru-RU" sz="1400" dirty="0">
                <a:latin typeface="Times New Roman" pitchFamily="18" charset="0"/>
                <a:cs typeface="Times New Roman" pitchFamily="18" charset="0"/>
              </a:rPr>
              <a:t> района Татарской АССР. К началу войны в семье было 4 детей: старшему было 11 лет, младшему – 3 месяца. В октябре 1941 года отец, Афанасьев Порфирий Михайлович, ушёл на фронт. С фронта он не вернулся. Последнее письмо от него пришло летом 1942 года из-под Рязани. Он писал о том, что готовится большая битва, много будет погибших, возможно, что и он погибнет. Так, видно, оно и случилось: больше вестей от него не было. Не было и похоронки, мы его ждали, надеялись, что вернётся, но… увы. Мама, Матрёна Ивановна, рассказывала, что через людей до неё дошли вести, что отец был ранен в голову при форсировании какой-то реки, видно, рана оказалась смертельной.  Тяжёлое было детство. Практически, оно и закончилось с приходом войны. Когда отец ушёл на фронт, у нас дом был не достроен, так как в 1940 году у нас всё сгорело, ничего не осталось. Достраивали дом уже без отца. Начальную школу закончила в селе </a:t>
            </a:r>
            <a:r>
              <a:rPr lang="ru-RU" sz="1400" dirty="0" err="1">
                <a:latin typeface="Times New Roman" pitchFamily="18" charset="0"/>
                <a:cs typeface="Times New Roman" pitchFamily="18" charset="0"/>
              </a:rPr>
              <a:t>Урманчеево</a:t>
            </a:r>
            <a:r>
              <a:rPr lang="ru-RU" sz="1400" dirty="0">
                <a:latin typeface="Times New Roman" pitchFamily="18" charset="0"/>
                <a:cs typeface="Times New Roman" pitchFamily="18" charset="0"/>
              </a:rPr>
              <a:t>.  Дальше надо было учиться в деревне </a:t>
            </a:r>
            <a:r>
              <a:rPr lang="ru-RU" sz="1400" dirty="0" err="1">
                <a:latin typeface="Times New Roman" pitchFamily="18" charset="0"/>
                <a:cs typeface="Times New Roman" pitchFamily="18" charset="0"/>
              </a:rPr>
              <a:t>Катмыш</a:t>
            </a:r>
            <a:r>
              <a:rPr lang="ru-RU" sz="1400" dirty="0">
                <a:latin typeface="Times New Roman" pitchFamily="18" charset="0"/>
                <a:cs typeface="Times New Roman" pitchFamily="18" charset="0"/>
              </a:rPr>
              <a:t>, но я немного там поучилась, пришлось бросить занятия – надо было работать. Тогда с. </a:t>
            </a:r>
            <a:r>
              <a:rPr lang="ru-RU" sz="1400" dirty="0" err="1">
                <a:latin typeface="Times New Roman" pitchFamily="18" charset="0"/>
                <a:cs typeface="Times New Roman" pitchFamily="18" charset="0"/>
              </a:rPr>
              <a:t>Урманчеево</a:t>
            </a:r>
            <a:r>
              <a:rPr lang="ru-RU" sz="1400" dirty="0">
                <a:latin typeface="Times New Roman" pitchFamily="18" charset="0"/>
                <a:cs typeface="Times New Roman" pitchFamily="18" charset="0"/>
              </a:rPr>
              <a:t> было колхозом «Заря». В колхозе работала с 12 лет. Я была рослая, поэтому меня посылали на разные тяжёлые работы: работала на сушилке, где сушили зерно, на прополке, пасла колхозных коров, это было тяжело: с раннего утра до позднего вечера на ногах, и  ответственность большая -  чтобы все коровы были целы. Времена были суровые. Помню, как во время войны маму увели в </a:t>
            </a:r>
            <a:r>
              <a:rPr lang="ru-RU" sz="1400" dirty="0" err="1">
                <a:latin typeface="Times New Roman" pitchFamily="18" charset="0"/>
                <a:cs typeface="Times New Roman" pitchFamily="18" charset="0"/>
              </a:rPr>
              <a:t>Букаш</a:t>
            </a:r>
            <a:r>
              <a:rPr lang="ru-RU" sz="1400" dirty="0">
                <a:latin typeface="Times New Roman" pitchFamily="18" charset="0"/>
                <a:cs typeface="Times New Roman" pitchFamily="18" charset="0"/>
              </a:rPr>
              <a:t>, районный центр, - арестовали за то, что она принесла несколько поленьев дров. Пришла с работы пораньше, затопила баню, чтобы помыть детей. А за ней пришли и увели, несмотря на то, что у неё было четверо детей, младшему всего лишь год, муж на фронте. Слава Богу, её отпустили, женщина – следователь оказалась человечной.   Пришлось мне научиться и лошадь запрягать – распрягать: возила на поля воду в бочке на лошади. Нас, молодых, отправляли  в лагерь на </a:t>
            </a:r>
            <a:r>
              <a:rPr lang="ru-RU" sz="1400" dirty="0" err="1">
                <a:latin typeface="Times New Roman" pitchFamily="18" charset="0"/>
                <a:cs typeface="Times New Roman" pitchFamily="18" charset="0"/>
              </a:rPr>
              <a:t>закамские</a:t>
            </a:r>
            <a:r>
              <a:rPr lang="ru-RU" sz="1400" dirty="0">
                <a:latin typeface="Times New Roman" pitchFamily="18" charset="0"/>
                <a:cs typeface="Times New Roman" pitchFamily="18" charset="0"/>
              </a:rPr>
              <a:t> луга ухаживать за телятами, среди них была одна корова, мы её доили, готовили еду. Весной работала плугарём, приходила домой вся чёрная от пыли, валилась с ног от усталости. Благодаря маме, мы особо не голодали. Мама всегда старалась посадить картошку, другие овощи, у нас всегда была корова, т.е. молоко. В течение всего лета мы работали в своем огороде и заготавливали сено для своей коровы – кормилицы. У меня до сих пор особое отношение к корове: она как член семьи – кормилица.      Не дай Бог никому пережить то, что мы пережили. Пусть всегда будет мир, пусть будут живы и здоровы все наши близкие люди.    </a:t>
            </a:r>
          </a:p>
        </p:txBody>
      </p:sp>
      <p:pic>
        <p:nvPicPr>
          <p:cNvPr id="5" name="Picture 1" descr="документ_0004"/>
          <p:cNvPicPr>
            <a:picLocks noChangeAspect="1"/>
          </p:cNvPicPr>
          <p:nvPr/>
        </p:nvPicPr>
        <p:blipFill>
          <a:blip r:embed="rId2" cstate="print"/>
          <a:srcRect/>
          <a:stretch>
            <a:fillRect/>
          </a:stretch>
        </p:blipFill>
        <p:spPr>
          <a:xfrm>
            <a:off x="738150" y="2214554"/>
            <a:ext cx="2419346" cy="2828925"/>
          </a:xfrm>
          <a:prstGeom prst="rect">
            <a:avLst/>
          </a:prstGeom>
          <a:noFill/>
          <a:ln>
            <a:noFill/>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pic>
        <p:nvPicPr>
          <p:cNvPr id="5" name="Picture 1" descr="документ_0011"/>
          <p:cNvPicPr>
            <a:picLocks noChangeAspect="1"/>
          </p:cNvPicPr>
          <p:nvPr/>
        </p:nvPicPr>
        <p:blipFill>
          <a:blip r:embed="rId2" cstate="print"/>
          <a:srcRect/>
          <a:stretch>
            <a:fillRect/>
          </a:stretch>
        </p:blipFill>
        <p:spPr>
          <a:xfrm>
            <a:off x="452398" y="1785926"/>
            <a:ext cx="2520249" cy="3387694"/>
          </a:xfrm>
          <a:prstGeom prst="rect">
            <a:avLst/>
          </a:prstGeom>
          <a:solidFill>
            <a:srgbClr val="EDEDED"/>
          </a:solidFill>
          <a:ln w="88897">
            <a:solidFill>
              <a:srgbClr val="FFFFFF"/>
            </a:solidFill>
            <a:prstDash val="solid"/>
            <a:miter/>
          </a:ln>
          <a:effectLst>
            <a:outerShdw dist="18004" dir="5400000" algn="tl">
              <a:srgbClr val="000000">
                <a:alpha val="40000"/>
              </a:srgbClr>
            </a:outerShdw>
          </a:effectLst>
        </p:spPr>
      </p:pic>
      <p:sp>
        <p:nvSpPr>
          <p:cNvPr id="3" name="Содержимое 2"/>
          <p:cNvSpPr txBox="1">
            <a:spLocks noGrp="1"/>
          </p:cNvSpPr>
          <p:nvPr>
            <p:ph idx="1"/>
          </p:nvPr>
        </p:nvSpPr>
        <p:spPr>
          <a:xfrm>
            <a:off x="238085" y="1142984"/>
            <a:ext cx="3000395" cy="5526100"/>
          </a:xfrm>
        </p:spPr>
        <p:txBody>
          <a:bodyPr/>
          <a:lstStyle/>
          <a:p>
            <a:pPr lvl="0" algn="ctr">
              <a:buNone/>
            </a:pPr>
            <a:r>
              <a:rPr lang="ru-RU" sz="1600" b="1" dirty="0">
                <a:solidFill>
                  <a:srgbClr val="FF0000"/>
                </a:solidFill>
              </a:rPr>
              <a:t>Ефремов Степан </a:t>
            </a:r>
            <a:endParaRPr lang="en-US" sz="1600" b="1" dirty="0" smtClean="0">
              <a:solidFill>
                <a:srgbClr val="FF0000"/>
              </a:solidFill>
            </a:endParaRPr>
          </a:p>
          <a:p>
            <a:pPr lvl="0" algn="ctr">
              <a:buNone/>
            </a:pPr>
            <a:r>
              <a:rPr lang="ru-RU" sz="1600" b="1" dirty="0" smtClean="0">
                <a:solidFill>
                  <a:srgbClr val="FF0000"/>
                </a:solidFill>
              </a:rPr>
              <a:t>Осипович</a:t>
            </a:r>
            <a:r>
              <a:rPr lang="ru-RU" sz="1600" b="1" dirty="0">
                <a:solidFill>
                  <a:srgbClr val="FF0000"/>
                </a:solidFill>
              </a:rPr>
              <a:t>.</a:t>
            </a:r>
            <a:endParaRPr lang="ru-RU" sz="1600" dirty="0">
              <a:solidFill>
                <a:srgbClr val="FF0000"/>
              </a:solidFill>
            </a:endParaRPr>
          </a:p>
        </p:txBody>
      </p:sp>
      <p:sp>
        <p:nvSpPr>
          <p:cNvPr id="4" name="Содержимое 3"/>
          <p:cNvSpPr txBox="1">
            <a:spLocks noGrp="1"/>
          </p:cNvSpPr>
          <p:nvPr>
            <p:ph idx="2"/>
          </p:nvPr>
        </p:nvSpPr>
        <p:spPr>
          <a:xfrm>
            <a:off x="3381356" y="1285860"/>
            <a:ext cx="8201046" cy="5383224"/>
          </a:xfrm>
        </p:spPr>
        <p:txBody>
          <a:bodyPr/>
          <a:lstStyle/>
          <a:p>
            <a:pPr lvl="0" algn="just"/>
            <a:r>
              <a:rPr lang="ru-RU" sz="1400" dirty="0">
                <a:latin typeface="Times New Roman" pitchFamily="18" charset="0"/>
                <a:cs typeface="Times New Roman" pitchFamily="18" charset="0"/>
              </a:rPr>
              <a:t>Ефремов Степан Осипович родился 15 декабря 1927 года в селе </a:t>
            </a:r>
            <a:r>
              <a:rPr lang="ru-RU" sz="1400" dirty="0" err="1">
                <a:latin typeface="Times New Roman" pitchFamily="18" charset="0"/>
                <a:cs typeface="Times New Roman" pitchFamily="18" charset="0"/>
              </a:rPr>
              <a:t>Секинесь</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Мамадышского</a:t>
            </a:r>
            <a:r>
              <a:rPr lang="ru-RU" sz="1400" dirty="0">
                <a:latin typeface="Times New Roman" pitchFamily="18" charset="0"/>
                <a:cs typeface="Times New Roman" pitchFamily="18" charset="0"/>
              </a:rPr>
              <a:t> района. Родители работали в колхозе. Отец Ефремов Осип Федорович, умер рано, еще до войны. Мать Ефремова Елена Алексеевна, 1891 года рождения одна поднимала пятерых детей. Степан был четвертым ребенком. Старшими были Анна, Полина, Николай и младшая Валентина. Степан Осипович окончил семь классов </a:t>
            </a:r>
            <a:r>
              <a:rPr lang="ru-RU" sz="1400" dirty="0" err="1">
                <a:latin typeface="Times New Roman" pitchFamily="18" charset="0"/>
                <a:cs typeface="Times New Roman" pitchFamily="18" charset="0"/>
              </a:rPr>
              <a:t>Секинесьской</a:t>
            </a:r>
            <a:r>
              <a:rPr lang="ru-RU" sz="1400" dirty="0">
                <a:latin typeface="Times New Roman" pitchFamily="18" charset="0"/>
                <a:cs typeface="Times New Roman" pitchFamily="18" charset="0"/>
              </a:rPr>
              <a:t> школы. После школы работал в колхозе. В конце сороковых уехал в Кемерово, обучался в ФЗО и работал плотником, затем шахтером. (Школа ФЗО – это школа фабрично-заводского обучения— низший тип профессионально-технической школы в СССР). После ФЗО вернулся в </a:t>
            </a:r>
            <a:r>
              <a:rPr lang="ru-RU" sz="1400" dirty="0" err="1">
                <a:latin typeface="Times New Roman" pitchFamily="18" charset="0"/>
                <a:cs typeface="Times New Roman" pitchFamily="18" charset="0"/>
              </a:rPr>
              <a:t>Секинесь</a:t>
            </a:r>
            <a:r>
              <a:rPr lang="ru-RU" sz="1400" dirty="0">
                <a:latin typeface="Times New Roman" pitchFamily="18" charset="0"/>
                <a:cs typeface="Times New Roman" pitchFamily="18" charset="0"/>
              </a:rPr>
              <a:t>, работал в Сокольском рейде. Сплавляли лес по Каме. Там встретил свою будущую супруге Александру Андреевну. После женитьбы в 1950 году переехали жить в зверосовхоз «</a:t>
            </a:r>
            <a:r>
              <a:rPr lang="ru-RU" sz="1400" dirty="0" err="1">
                <a:latin typeface="Times New Roman" pitchFamily="18" charset="0"/>
                <a:cs typeface="Times New Roman" pitchFamily="18" charset="0"/>
              </a:rPr>
              <a:t>Берсутский</a:t>
            </a:r>
            <a:r>
              <a:rPr lang="ru-RU" sz="1400" dirty="0">
                <a:latin typeface="Times New Roman" pitchFamily="18" charset="0"/>
                <a:cs typeface="Times New Roman" pitchFamily="18" charset="0"/>
              </a:rPr>
              <a:t>». Директором совхоза в это время  был Н.А. </a:t>
            </a:r>
            <a:r>
              <a:rPr lang="ru-RU" sz="1400" dirty="0" err="1">
                <a:latin typeface="Times New Roman" pitchFamily="18" charset="0"/>
                <a:cs typeface="Times New Roman" pitchFamily="18" charset="0"/>
              </a:rPr>
              <a:t>Крайнов</a:t>
            </a:r>
            <a:r>
              <a:rPr lang="ru-RU" sz="1400" dirty="0">
                <a:latin typeface="Times New Roman" pitchFamily="18" charset="0"/>
                <a:cs typeface="Times New Roman" pitchFamily="18" charset="0"/>
              </a:rPr>
              <a:t>. Работал по строительству. А с 1954 года стал работать мастером и работал им до пенсии. В 1973 году вступил в ряды коммунистической партии. Пользовался почетом и уважением среди руководства и сослуживцев. С октября 1987 года является ветераном  труда. Кроме этого имеет:                                                                                                      Медаль «За доблестный труд в Великой Отечественной войне 1941-1945 годы»                                                                                     Медаль «50 лет Победы в Великой Отечественной войне 1941-1945 годы».                                                                                                    25 февраля 2003 года Степану Осиповичу было вручено удостоверение ветерана Великой Отечественной войны.                                      О своем военном детстве вспоминает редко. Трудно было, работали в колхозе. Помогали взрослым. Что придут немцы не боялись, верили, что до нас не дойдут, не допустят. В доме тоже пришлось быть хозяином после ранней смерти старшего брата. Мать всю жизнь прожила вместе с ними, умерла в 1983 году. Вместе с Александрой Андреевной вырастили четверых детей, одна дочь приемная. К сожалению,  недавно друг за другом умерли два сына, но внуки не бросают, часто приезжают. Сейчас подрастают уже и правнуки.  Пусть они никогда не увидят войны – вот пожелание Степана Осиповича.</a:t>
            </a:r>
          </a:p>
          <a:p>
            <a:pPr lvl="0">
              <a:buNone/>
            </a:pPr>
            <a:endParaRPr lang="ru-RU" sz="12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Обычный">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Обычный 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753</TotalTime>
  <Words>14073</Words>
  <Application>Microsoft Office PowerPoint</Application>
  <PresentationFormat>Произвольный</PresentationFormat>
  <Paragraphs>116</Paragraphs>
  <Slides>45</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45</vt:i4>
      </vt:variant>
    </vt:vector>
  </HeadingPairs>
  <TitlesOfParts>
    <vt:vector size="47" baseType="lpstr">
      <vt:lpstr>Обычный</vt:lpstr>
      <vt:lpstr>Обычный 1</vt:lpstr>
      <vt:lpstr>Слайд 1</vt:lpstr>
      <vt:lpstr>Слайд 2</vt:lpstr>
      <vt:lpstr>Ахтямова Салима Ибрагимовна </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Хайрова Гельфира Салимовна. </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Фронтовики- мои односельчане</dc:title>
  <dc:creator>5</dc:creator>
  <cp:lastModifiedBy>школа</cp:lastModifiedBy>
  <cp:revision>68</cp:revision>
  <dcterms:created xsi:type="dcterms:W3CDTF">2014-03-19T07:08:28Z</dcterms:created>
  <dcterms:modified xsi:type="dcterms:W3CDTF">2017-05-13T07:43:27Z</dcterms:modified>
</cp:coreProperties>
</file>